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 id="2147483709" r:id="rId4"/>
    <p:sldMasterId id="2147483770" r:id="rId5"/>
    <p:sldMasterId id="2147483782" r:id="rId6"/>
    <p:sldMasterId id="2147483794" r:id="rId7"/>
    <p:sldMasterId id="2147483814" r:id="rId8"/>
    <p:sldMasterId id="2147483846" r:id="rId9"/>
    <p:sldMasterId id="2147483858" r:id="rId10"/>
    <p:sldMasterId id="2147483870" r:id="rId11"/>
  </p:sldMasterIdLst>
  <p:notesMasterIdLst>
    <p:notesMasterId r:id="rId60"/>
  </p:notesMasterIdLst>
  <p:sldIdLst>
    <p:sldId id="267" r:id="rId12"/>
    <p:sldId id="358" r:id="rId13"/>
    <p:sldId id="359" r:id="rId14"/>
    <p:sldId id="360" r:id="rId15"/>
    <p:sldId id="361" r:id="rId16"/>
    <p:sldId id="431" r:id="rId17"/>
    <p:sldId id="432" r:id="rId18"/>
    <p:sldId id="341" r:id="rId19"/>
    <p:sldId id="412" r:id="rId20"/>
    <p:sldId id="368" r:id="rId21"/>
    <p:sldId id="441" r:id="rId22"/>
    <p:sldId id="433" r:id="rId23"/>
    <p:sldId id="292" r:id="rId24"/>
    <p:sldId id="369" r:id="rId25"/>
    <p:sldId id="418" r:id="rId26"/>
    <p:sldId id="374" r:id="rId27"/>
    <p:sldId id="443" r:id="rId28"/>
    <p:sldId id="444" r:id="rId29"/>
    <p:sldId id="445" r:id="rId30"/>
    <p:sldId id="446" r:id="rId31"/>
    <p:sldId id="386" r:id="rId32"/>
    <p:sldId id="349" r:id="rId33"/>
    <p:sldId id="351" r:id="rId34"/>
    <p:sldId id="391" r:id="rId35"/>
    <p:sldId id="356" r:id="rId36"/>
    <p:sldId id="297" r:id="rId37"/>
    <p:sldId id="393" r:id="rId38"/>
    <p:sldId id="353" r:id="rId39"/>
    <p:sldId id="387" r:id="rId40"/>
    <p:sldId id="435" r:id="rId41"/>
    <p:sldId id="436" r:id="rId42"/>
    <p:sldId id="437" r:id="rId43"/>
    <p:sldId id="438" r:id="rId44"/>
    <p:sldId id="439" r:id="rId45"/>
    <p:sldId id="440" r:id="rId46"/>
    <p:sldId id="442" r:id="rId47"/>
    <p:sldId id="413" r:id="rId48"/>
    <p:sldId id="355" r:id="rId49"/>
    <p:sldId id="425" r:id="rId50"/>
    <p:sldId id="426" r:id="rId51"/>
    <p:sldId id="427" r:id="rId52"/>
    <p:sldId id="428" r:id="rId53"/>
    <p:sldId id="429" r:id="rId54"/>
    <p:sldId id="430" r:id="rId55"/>
    <p:sldId id="401" r:id="rId56"/>
    <p:sldId id="402" r:id="rId57"/>
    <p:sldId id="406" r:id="rId58"/>
    <p:sldId id="365" r:id="rId59"/>
  </p:sldIdLst>
  <p:sldSz cx="9144000" cy="6858000" type="screen4x3"/>
  <p:notesSz cx="6797675" cy="9929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7F4D8"/>
    <a:srgbClr val="E5F4D4"/>
    <a:srgbClr val="F7FBF3"/>
    <a:srgbClr val="FABE00"/>
    <a:srgbClr val="FFE18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0137" autoAdjust="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BFEBAA79-F536-4381-9A56-3B80A581C203}" type="datetimeFigureOut">
              <a:rPr lang="nl-BE" smtClean="0"/>
              <a:t>25/05/2015</a:t>
            </a:fld>
            <a:endParaRPr lang="nl-BE"/>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B7B5DBBD-8667-4D28-A0A8-AC5323D35E76}" type="slidenum">
              <a:rPr lang="nl-BE" smtClean="0"/>
              <a:t>‹#›</a:t>
            </a:fld>
            <a:endParaRPr lang="nl-BE"/>
          </a:p>
        </p:txBody>
      </p:sp>
    </p:spTree>
    <p:extLst>
      <p:ext uri="{BB962C8B-B14F-4D97-AF65-F5344CB8AC3E}">
        <p14:creationId xmlns:p14="http://schemas.microsoft.com/office/powerpoint/2010/main" val="23317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B7B5DBBD-8667-4D28-A0A8-AC5323D35E76}" type="slidenum">
              <a:rPr lang="nl-BE" smtClean="0"/>
              <a:t>1</a:t>
            </a:fld>
            <a:endParaRPr lang="nl-BE"/>
          </a:p>
        </p:txBody>
      </p:sp>
    </p:spTree>
    <p:extLst>
      <p:ext uri="{BB962C8B-B14F-4D97-AF65-F5344CB8AC3E}">
        <p14:creationId xmlns:p14="http://schemas.microsoft.com/office/powerpoint/2010/main" val="65004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5F79ABC-4186-4C16-AB95-6919203F4102}" type="slidenum">
              <a:rPr lang="nl-BE">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116664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31147A-B628-4F6E-98CB-27FE8BC320B8}" type="slidenum">
              <a:rPr lang="nl-NL">
                <a:solidFill>
                  <a:prstClr val="black"/>
                </a:solidFill>
              </a:rPr>
              <a:pPr eaLnBrk="1" hangingPunct="1"/>
              <a:t>17</a:t>
            </a:fld>
            <a:endParaRPr lang="nl-NL">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nl-NL" smtClean="0"/>
          </a:p>
        </p:txBody>
      </p:sp>
    </p:spTree>
    <p:extLst>
      <p:ext uri="{BB962C8B-B14F-4D97-AF65-F5344CB8AC3E}">
        <p14:creationId xmlns:p14="http://schemas.microsoft.com/office/powerpoint/2010/main" val="170164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B7B5DBBD-8667-4D28-A0A8-AC5323D35E76}" type="slidenum">
              <a:rPr lang="nl-BE" smtClean="0"/>
              <a:t>21</a:t>
            </a:fld>
            <a:endParaRPr lang="nl-BE"/>
          </a:p>
        </p:txBody>
      </p:sp>
    </p:spTree>
    <p:extLst>
      <p:ext uri="{BB962C8B-B14F-4D97-AF65-F5344CB8AC3E}">
        <p14:creationId xmlns:p14="http://schemas.microsoft.com/office/powerpoint/2010/main" val="277913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8745" indent="-287979" eaLnBrk="0" hangingPunct="0">
              <a:defRPr sz="2400">
                <a:solidFill>
                  <a:schemeClr val="bg1"/>
                </a:solidFill>
                <a:latin typeface="Arial" charset="0"/>
              </a:defRPr>
            </a:lvl2pPr>
            <a:lvl3pPr marL="1151915" indent="-230383" eaLnBrk="0" hangingPunct="0">
              <a:defRPr sz="2400">
                <a:solidFill>
                  <a:schemeClr val="bg1"/>
                </a:solidFill>
                <a:latin typeface="Arial" charset="0"/>
              </a:defRPr>
            </a:lvl3pPr>
            <a:lvl4pPr marL="1612682" indent="-230383" eaLnBrk="0" hangingPunct="0">
              <a:defRPr sz="2400">
                <a:solidFill>
                  <a:schemeClr val="bg1"/>
                </a:solidFill>
                <a:latin typeface="Arial" charset="0"/>
              </a:defRPr>
            </a:lvl4pPr>
            <a:lvl5pPr marL="2073448" indent="-230383" eaLnBrk="0" hangingPunct="0">
              <a:defRPr sz="2400">
                <a:solidFill>
                  <a:schemeClr val="bg1"/>
                </a:solidFill>
                <a:latin typeface="Arial" charset="0"/>
              </a:defRPr>
            </a:lvl5pPr>
            <a:lvl6pPr marL="2534214" indent="-230383" eaLnBrk="0" fontAlgn="base" hangingPunct="0">
              <a:spcBef>
                <a:spcPct val="0"/>
              </a:spcBef>
              <a:spcAft>
                <a:spcPct val="0"/>
              </a:spcAft>
              <a:defRPr sz="2400">
                <a:solidFill>
                  <a:schemeClr val="bg1"/>
                </a:solidFill>
                <a:latin typeface="Arial" charset="0"/>
              </a:defRPr>
            </a:lvl6pPr>
            <a:lvl7pPr marL="2994980" indent="-230383" eaLnBrk="0" fontAlgn="base" hangingPunct="0">
              <a:spcBef>
                <a:spcPct val="0"/>
              </a:spcBef>
              <a:spcAft>
                <a:spcPct val="0"/>
              </a:spcAft>
              <a:defRPr sz="2400">
                <a:solidFill>
                  <a:schemeClr val="bg1"/>
                </a:solidFill>
                <a:latin typeface="Arial" charset="0"/>
              </a:defRPr>
            </a:lvl7pPr>
            <a:lvl8pPr marL="3455746" indent="-230383" eaLnBrk="0" fontAlgn="base" hangingPunct="0">
              <a:spcBef>
                <a:spcPct val="0"/>
              </a:spcBef>
              <a:spcAft>
                <a:spcPct val="0"/>
              </a:spcAft>
              <a:defRPr sz="2400">
                <a:solidFill>
                  <a:schemeClr val="bg1"/>
                </a:solidFill>
                <a:latin typeface="Arial" charset="0"/>
              </a:defRPr>
            </a:lvl8pPr>
            <a:lvl9pPr marL="3916512" indent="-230383" eaLnBrk="0" fontAlgn="base" hangingPunct="0">
              <a:spcBef>
                <a:spcPct val="0"/>
              </a:spcBef>
              <a:spcAft>
                <a:spcPct val="0"/>
              </a:spcAft>
              <a:defRPr sz="2400">
                <a:solidFill>
                  <a:schemeClr val="bg1"/>
                </a:solidFill>
                <a:latin typeface="Arial" charset="0"/>
              </a:defRPr>
            </a:lvl9pPr>
          </a:lstStyle>
          <a:p>
            <a:pPr eaLnBrk="1" hangingPunct="1"/>
            <a:fld id="{0CF65C3F-407A-4BD3-862C-77B5EA4531BC}" type="slidenum">
              <a:rPr lang="nl-NL" sz="1200">
                <a:solidFill>
                  <a:prstClr val="black"/>
                </a:solidFill>
              </a:rPr>
              <a:pPr eaLnBrk="1" hangingPunct="1"/>
              <a:t>43</a:t>
            </a:fld>
            <a:endParaRPr lang="nl-NL" sz="1200">
              <a:solidFill>
                <a:prstClr val="black"/>
              </a:solidFill>
            </a:endParaRPr>
          </a:p>
        </p:txBody>
      </p:sp>
    </p:spTree>
    <p:extLst>
      <p:ext uri="{BB962C8B-B14F-4D97-AF65-F5344CB8AC3E}">
        <p14:creationId xmlns:p14="http://schemas.microsoft.com/office/powerpoint/2010/main" val="71505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a:ln/>
        </p:spPr>
      </p:sp>
      <p:sp>
        <p:nvSpPr>
          <p:cNvPr id="368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smtClean="0"/>
          </a:p>
        </p:txBody>
      </p:sp>
      <p:sp>
        <p:nvSpPr>
          <p:cNvPr id="368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8745" indent="-287979" eaLnBrk="0" hangingPunct="0">
              <a:defRPr sz="2400">
                <a:solidFill>
                  <a:schemeClr val="bg1"/>
                </a:solidFill>
                <a:latin typeface="Arial" charset="0"/>
              </a:defRPr>
            </a:lvl2pPr>
            <a:lvl3pPr marL="1151915" indent="-230383" eaLnBrk="0" hangingPunct="0">
              <a:defRPr sz="2400">
                <a:solidFill>
                  <a:schemeClr val="bg1"/>
                </a:solidFill>
                <a:latin typeface="Arial" charset="0"/>
              </a:defRPr>
            </a:lvl3pPr>
            <a:lvl4pPr marL="1612682" indent="-230383" eaLnBrk="0" hangingPunct="0">
              <a:defRPr sz="2400">
                <a:solidFill>
                  <a:schemeClr val="bg1"/>
                </a:solidFill>
                <a:latin typeface="Arial" charset="0"/>
              </a:defRPr>
            </a:lvl4pPr>
            <a:lvl5pPr marL="2073448" indent="-230383" eaLnBrk="0" hangingPunct="0">
              <a:defRPr sz="2400">
                <a:solidFill>
                  <a:schemeClr val="bg1"/>
                </a:solidFill>
                <a:latin typeface="Arial" charset="0"/>
              </a:defRPr>
            </a:lvl5pPr>
            <a:lvl6pPr marL="2534214" indent="-230383" eaLnBrk="0" fontAlgn="base" hangingPunct="0">
              <a:spcBef>
                <a:spcPct val="0"/>
              </a:spcBef>
              <a:spcAft>
                <a:spcPct val="0"/>
              </a:spcAft>
              <a:defRPr sz="2400">
                <a:solidFill>
                  <a:schemeClr val="bg1"/>
                </a:solidFill>
                <a:latin typeface="Arial" charset="0"/>
              </a:defRPr>
            </a:lvl6pPr>
            <a:lvl7pPr marL="2994980" indent="-230383" eaLnBrk="0" fontAlgn="base" hangingPunct="0">
              <a:spcBef>
                <a:spcPct val="0"/>
              </a:spcBef>
              <a:spcAft>
                <a:spcPct val="0"/>
              </a:spcAft>
              <a:defRPr sz="2400">
                <a:solidFill>
                  <a:schemeClr val="bg1"/>
                </a:solidFill>
                <a:latin typeface="Arial" charset="0"/>
              </a:defRPr>
            </a:lvl7pPr>
            <a:lvl8pPr marL="3455746" indent="-230383" eaLnBrk="0" fontAlgn="base" hangingPunct="0">
              <a:spcBef>
                <a:spcPct val="0"/>
              </a:spcBef>
              <a:spcAft>
                <a:spcPct val="0"/>
              </a:spcAft>
              <a:defRPr sz="2400">
                <a:solidFill>
                  <a:schemeClr val="bg1"/>
                </a:solidFill>
                <a:latin typeface="Arial" charset="0"/>
              </a:defRPr>
            </a:lvl8pPr>
            <a:lvl9pPr marL="3916512" indent="-230383" eaLnBrk="0" fontAlgn="base" hangingPunct="0">
              <a:spcBef>
                <a:spcPct val="0"/>
              </a:spcBef>
              <a:spcAft>
                <a:spcPct val="0"/>
              </a:spcAft>
              <a:defRPr sz="2400">
                <a:solidFill>
                  <a:schemeClr val="bg1"/>
                </a:solidFill>
                <a:latin typeface="Arial" charset="0"/>
              </a:defRPr>
            </a:lvl9pPr>
          </a:lstStyle>
          <a:p>
            <a:pPr eaLnBrk="1" hangingPunct="1"/>
            <a:fld id="{73CAE65F-7465-4208-A029-FDA8E4620100}" type="slidenum">
              <a:rPr lang="nl-NL" sz="1200">
                <a:solidFill>
                  <a:prstClr val="black"/>
                </a:solidFill>
              </a:rPr>
              <a:pPr eaLnBrk="1" hangingPunct="1"/>
              <a:t>44</a:t>
            </a:fld>
            <a:endParaRPr lang="nl-NL" sz="1200">
              <a:solidFill>
                <a:prstClr val="black"/>
              </a:solidFill>
            </a:endParaRPr>
          </a:p>
        </p:txBody>
      </p:sp>
    </p:spTree>
    <p:extLst>
      <p:ext uri="{BB962C8B-B14F-4D97-AF65-F5344CB8AC3E}">
        <p14:creationId xmlns:p14="http://schemas.microsoft.com/office/powerpoint/2010/main" val="247657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smtClean="0"/>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8745" indent="-287979" eaLnBrk="0" hangingPunct="0">
              <a:defRPr sz="2400">
                <a:solidFill>
                  <a:schemeClr val="bg1"/>
                </a:solidFill>
                <a:latin typeface="Arial" charset="0"/>
              </a:defRPr>
            </a:lvl2pPr>
            <a:lvl3pPr marL="1151915" indent="-230383" eaLnBrk="0" hangingPunct="0">
              <a:defRPr sz="2400">
                <a:solidFill>
                  <a:schemeClr val="bg1"/>
                </a:solidFill>
                <a:latin typeface="Arial" charset="0"/>
              </a:defRPr>
            </a:lvl3pPr>
            <a:lvl4pPr marL="1612682" indent="-230383" eaLnBrk="0" hangingPunct="0">
              <a:defRPr sz="2400">
                <a:solidFill>
                  <a:schemeClr val="bg1"/>
                </a:solidFill>
                <a:latin typeface="Arial" charset="0"/>
              </a:defRPr>
            </a:lvl4pPr>
            <a:lvl5pPr marL="2073448" indent="-230383" eaLnBrk="0" hangingPunct="0">
              <a:defRPr sz="2400">
                <a:solidFill>
                  <a:schemeClr val="bg1"/>
                </a:solidFill>
                <a:latin typeface="Arial" charset="0"/>
              </a:defRPr>
            </a:lvl5pPr>
            <a:lvl6pPr marL="2534214" indent="-230383" eaLnBrk="0" fontAlgn="base" hangingPunct="0">
              <a:spcBef>
                <a:spcPct val="0"/>
              </a:spcBef>
              <a:spcAft>
                <a:spcPct val="0"/>
              </a:spcAft>
              <a:defRPr sz="2400">
                <a:solidFill>
                  <a:schemeClr val="bg1"/>
                </a:solidFill>
                <a:latin typeface="Arial" charset="0"/>
              </a:defRPr>
            </a:lvl6pPr>
            <a:lvl7pPr marL="2994980" indent="-230383" eaLnBrk="0" fontAlgn="base" hangingPunct="0">
              <a:spcBef>
                <a:spcPct val="0"/>
              </a:spcBef>
              <a:spcAft>
                <a:spcPct val="0"/>
              </a:spcAft>
              <a:defRPr sz="2400">
                <a:solidFill>
                  <a:schemeClr val="bg1"/>
                </a:solidFill>
                <a:latin typeface="Arial" charset="0"/>
              </a:defRPr>
            </a:lvl7pPr>
            <a:lvl8pPr marL="3455746" indent="-230383" eaLnBrk="0" fontAlgn="base" hangingPunct="0">
              <a:spcBef>
                <a:spcPct val="0"/>
              </a:spcBef>
              <a:spcAft>
                <a:spcPct val="0"/>
              </a:spcAft>
              <a:defRPr sz="2400">
                <a:solidFill>
                  <a:schemeClr val="bg1"/>
                </a:solidFill>
                <a:latin typeface="Arial" charset="0"/>
              </a:defRPr>
            </a:lvl8pPr>
            <a:lvl9pPr marL="3916512" indent="-230383" eaLnBrk="0" fontAlgn="base" hangingPunct="0">
              <a:spcBef>
                <a:spcPct val="0"/>
              </a:spcBef>
              <a:spcAft>
                <a:spcPct val="0"/>
              </a:spcAft>
              <a:defRPr sz="2400">
                <a:solidFill>
                  <a:schemeClr val="bg1"/>
                </a:solidFill>
                <a:latin typeface="Arial" charset="0"/>
              </a:defRPr>
            </a:lvl9pPr>
          </a:lstStyle>
          <a:p>
            <a:pPr eaLnBrk="1" hangingPunct="1"/>
            <a:fld id="{814DBD1D-D071-4945-B0C5-C4C52D55A5D3}" type="slidenum">
              <a:rPr lang="nl-NL" sz="1200">
                <a:solidFill>
                  <a:prstClr val="black"/>
                </a:solidFill>
              </a:rPr>
              <a:pPr eaLnBrk="1" hangingPunct="1"/>
              <a:t>45</a:t>
            </a:fld>
            <a:endParaRPr lang="nl-NL" sz="1200">
              <a:solidFill>
                <a:prstClr val="black"/>
              </a:solidFill>
            </a:endParaRPr>
          </a:p>
        </p:txBody>
      </p:sp>
    </p:spTree>
    <p:extLst>
      <p:ext uri="{BB962C8B-B14F-4D97-AF65-F5344CB8AC3E}">
        <p14:creationId xmlns:p14="http://schemas.microsoft.com/office/powerpoint/2010/main" val="145812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smtClean="0"/>
          </a:p>
        </p:txBody>
      </p:sp>
      <p:sp>
        <p:nvSpPr>
          <p:cNvPr id="337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8745" indent="-287979" eaLnBrk="0" hangingPunct="0">
              <a:defRPr sz="2400">
                <a:solidFill>
                  <a:schemeClr val="bg1"/>
                </a:solidFill>
                <a:latin typeface="Arial" charset="0"/>
              </a:defRPr>
            </a:lvl2pPr>
            <a:lvl3pPr marL="1151915" indent="-230383" eaLnBrk="0" hangingPunct="0">
              <a:defRPr sz="2400">
                <a:solidFill>
                  <a:schemeClr val="bg1"/>
                </a:solidFill>
                <a:latin typeface="Arial" charset="0"/>
              </a:defRPr>
            </a:lvl3pPr>
            <a:lvl4pPr marL="1612682" indent="-230383" eaLnBrk="0" hangingPunct="0">
              <a:defRPr sz="2400">
                <a:solidFill>
                  <a:schemeClr val="bg1"/>
                </a:solidFill>
                <a:latin typeface="Arial" charset="0"/>
              </a:defRPr>
            </a:lvl4pPr>
            <a:lvl5pPr marL="2073448" indent="-230383" eaLnBrk="0" hangingPunct="0">
              <a:defRPr sz="2400">
                <a:solidFill>
                  <a:schemeClr val="bg1"/>
                </a:solidFill>
                <a:latin typeface="Arial" charset="0"/>
              </a:defRPr>
            </a:lvl5pPr>
            <a:lvl6pPr marL="2534214" indent="-230383" eaLnBrk="0" fontAlgn="base" hangingPunct="0">
              <a:spcBef>
                <a:spcPct val="0"/>
              </a:spcBef>
              <a:spcAft>
                <a:spcPct val="0"/>
              </a:spcAft>
              <a:defRPr sz="2400">
                <a:solidFill>
                  <a:schemeClr val="bg1"/>
                </a:solidFill>
                <a:latin typeface="Arial" charset="0"/>
              </a:defRPr>
            </a:lvl6pPr>
            <a:lvl7pPr marL="2994980" indent="-230383" eaLnBrk="0" fontAlgn="base" hangingPunct="0">
              <a:spcBef>
                <a:spcPct val="0"/>
              </a:spcBef>
              <a:spcAft>
                <a:spcPct val="0"/>
              </a:spcAft>
              <a:defRPr sz="2400">
                <a:solidFill>
                  <a:schemeClr val="bg1"/>
                </a:solidFill>
                <a:latin typeface="Arial" charset="0"/>
              </a:defRPr>
            </a:lvl7pPr>
            <a:lvl8pPr marL="3455746" indent="-230383" eaLnBrk="0" fontAlgn="base" hangingPunct="0">
              <a:spcBef>
                <a:spcPct val="0"/>
              </a:spcBef>
              <a:spcAft>
                <a:spcPct val="0"/>
              </a:spcAft>
              <a:defRPr sz="2400">
                <a:solidFill>
                  <a:schemeClr val="bg1"/>
                </a:solidFill>
                <a:latin typeface="Arial" charset="0"/>
              </a:defRPr>
            </a:lvl8pPr>
            <a:lvl9pPr marL="3916512" indent="-230383" eaLnBrk="0" fontAlgn="base" hangingPunct="0">
              <a:spcBef>
                <a:spcPct val="0"/>
              </a:spcBef>
              <a:spcAft>
                <a:spcPct val="0"/>
              </a:spcAft>
              <a:defRPr sz="2400">
                <a:solidFill>
                  <a:schemeClr val="bg1"/>
                </a:solidFill>
                <a:latin typeface="Arial" charset="0"/>
              </a:defRPr>
            </a:lvl9pPr>
          </a:lstStyle>
          <a:p>
            <a:pPr eaLnBrk="1" hangingPunct="1"/>
            <a:fld id="{BE36407A-250B-4112-9317-771663A0C1E0}" type="slidenum">
              <a:rPr lang="nl-NL" sz="1200">
                <a:solidFill>
                  <a:prstClr val="black"/>
                </a:solidFill>
              </a:rPr>
              <a:pPr eaLnBrk="1" hangingPunct="1"/>
              <a:t>46</a:t>
            </a:fld>
            <a:endParaRPr lang="nl-NL" sz="1200">
              <a:solidFill>
                <a:prstClr val="black"/>
              </a:solidFill>
            </a:endParaRPr>
          </a:p>
        </p:txBody>
      </p:sp>
    </p:spTree>
    <p:extLst>
      <p:ext uri="{BB962C8B-B14F-4D97-AF65-F5344CB8AC3E}">
        <p14:creationId xmlns:p14="http://schemas.microsoft.com/office/powerpoint/2010/main" val="352704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smtClean="0"/>
          </a:p>
        </p:txBody>
      </p:sp>
      <p:sp>
        <p:nvSpPr>
          <p:cNvPr id="3789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8745" indent="-287979" eaLnBrk="0" hangingPunct="0">
              <a:defRPr sz="2400">
                <a:solidFill>
                  <a:schemeClr val="bg1"/>
                </a:solidFill>
                <a:latin typeface="Arial" charset="0"/>
              </a:defRPr>
            </a:lvl2pPr>
            <a:lvl3pPr marL="1151915" indent="-230383" eaLnBrk="0" hangingPunct="0">
              <a:defRPr sz="2400">
                <a:solidFill>
                  <a:schemeClr val="bg1"/>
                </a:solidFill>
                <a:latin typeface="Arial" charset="0"/>
              </a:defRPr>
            </a:lvl3pPr>
            <a:lvl4pPr marL="1612682" indent="-230383" eaLnBrk="0" hangingPunct="0">
              <a:defRPr sz="2400">
                <a:solidFill>
                  <a:schemeClr val="bg1"/>
                </a:solidFill>
                <a:latin typeface="Arial" charset="0"/>
              </a:defRPr>
            </a:lvl4pPr>
            <a:lvl5pPr marL="2073448" indent="-230383" eaLnBrk="0" hangingPunct="0">
              <a:defRPr sz="2400">
                <a:solidFill>
                  <a:schemeClr val="bg1"/>
                </a:solidFill>
                <a:latin typeface="Arial" charset="0"/>
              </a:defRPr>
            </a:lvl5pPr>
            <a:lvl6pPr marL="2534214" indent="-230383" eaLnBrk="0" fontAlgn="base" hangingPunct="0">
              <a:spcBef>
                <a:spcPct val="0"/>
              </a:spcBef>
              <a:spcAft>
                <a:spcPct val="0"/>
              </a:spcAft>
              <a:defRPr sz="2400">
                <a:solidFill>
                  <a:schemeClr val="bg1"/>
                </a:solidFill>
                <a:latin typeface="Arial" charset="0"/>
              </a:defRPr>
            </a:lvl6pPr>
            <a:lvl7pPr marL="2994980" indent="-230383" eaLnBrk="0" fontAlgn="base" hangingPunct="0">
              <a:spcBef>
                <a:spcPct val="0"/>
              </a:spcBef>
              <a:spcAft>
                <a:spcPct val="0"/>
              </a:spcAft>
              <a:defRPr sz="2400">
                <a:solidFill>
                  <a:schemeClr val="bg1"/>
                </a:solidFill>
                <a:latin typeface="Arial" charset="0"/>
              </a:defRPr>
            </a:lvl7pPr>
            <a:lvl8pPr marL="3455746" indent="-230383" eaLnBrk="0" fontAlgn="base" hangingPunct="0">
              <a:spcBef>
                <a:spcPct val="0"/>
              </a:spcBef>
              <a:spcAft>
                <a:spcPct val="0"/>
              </a:spcAft>
              <a:defRPr sz="2400">
                <a:solidFill>
                  <a:schemeClr val="bg1"/>
                </a:solidFill>
                <a:latin typeface="Arial" charset="0"/>
              </a:defRPr>
            </a:lvl8pPr>
            <a:lvl9pPr marL="3916512" indent="-230383" eaLnBrk="0" fontAlgn="base" hangingPunct="0">
              <a:spcBef>
                <a:spcPct val="0"/>
              </a:spcBef>
              <a:spcAft>
                <a:spcPct val="0"/>
              </a:spcAft>
              <a:defRPr sz="2400">
                <a:solidFill>
                  <a:schemeClr val="bg1"/>
                </a:solidFill>
                <a:latin typeface="Arial" charset="0"/>
              </a:defRPr>
            </a:lvl9pPr>
          </a:lstStyle>
          <a:p>
            <a:pPr eaLnBrk="1" hangingPunct="1"/>
            <a:fld id="{7C78BA86-7A29-4E39-A1A2-99C137BB4391}" type="slidenum">
              <a:rPr lang="nl-NL" sz="1200">
                <a:solidFill>
                  <a:prstClr val="black"/>
                </a:solidFill>
              </a:rPr>
              <a:pPr eaLnBrk="1" hangingPunct="1"/>
              <a:t>47</a:t>
            </a:fld>
            <a:endParaRPr lang="nl-NL" sz="1200">
              <a:solidFill>
                <a:prstClr val="black"/>
              </a:solidFill>
            </a:endParaRPr>
          </a:p>
        </p:txBody>
      </p:sp>
    </p:spTree>
    <p:extLst>
      <p:ext uri="{BB962C8B-B14F-4D97-AF65-F5344CB8AC3E}">
        <p14:creationId xmlns:p14="http://schemas.microsoft.com/office/powerpoint/2010/main" val="280917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t>25/05/2015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416042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t>25/05/2015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23059960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6626131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26018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0289729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983676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852246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457719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198136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7729247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8151254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5809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t>25/05/2015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30919536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511183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747326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481143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243885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2038788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6331373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7525833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8635186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241064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55873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1AA3C5B-7F42-4401-9F28-A43579A93978}" type="datetimeFigureOut">
              <a:rPr lang="nl-BE" smtClean="0">
                <a:solidFill>
                  <a:srgbClr val="000000"/>
                </a:solidFill>
              </a:rPr>
              <a:pPr/>
              <a:t>25/05/2015</a:t>
            </a:fld>
            <a:endParaRPr lang="nl-BE">
              <a:solidFill>
                <a:srgbClr val="000000"/>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nl-BE">
              <a:solidFill>
                <a:srgbClr val="000000"/>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429251797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6568450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326033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443099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2402040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8591212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0993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AA3C5B-7F42-4401-9F28-A43579A93978}" type="datetimeFigureOut">
              <a:rPr lang="nl-BE" smtClean="0">
                <a:solidFill>
                  <a:srgbClr val="000000"/>
                </a:solidFill>
              </a:rPr>
              <a:pPr/>
              <a:t>25/05/2015</a:t>
            </a:fld>
            <a:endParaRPr lang="nl-BE">
              <a:solidFill>
                <a:srgbClr val="000000"/>
              </a:solidFill>
            </a:endParaRPr>
          </a:p>
        </p:txBody>
      </p:sp>
      <p:sp>
        <p:nvSpPr>
          <p:cNvPr id="9" name="Slide Number Placeholder 8"/>
          <p:cNvSpPr>
            <a:spLocks noGrp="1"/>
          </p:cNvSpPr>
          <p:nvPr>
            <p:ph type="sldNum" sz="quarter" idx="15"/>
          </p:nvPr>
        </p:nvSpPr>
        <p:spPr/>
        <p:txBody>
          <a:bodyPr rtlCol="0"/>
          <a:lstStyle/>
          <a:p>
            <a:fld id="{88F1E28E-5C39-4A3F-AF78-A3AA4DB98AF7}" type="slidenum">
              <a:rPr lang="nl-BE" smtClean="0"/>
              <a:pPr/>
              <a:t>‹#›</a:t>
            </a:fld>
            <a:endParaRPr lang="nl-BE"/>
          </a:p>
        </p:txBody>
      </p:sp>
      <p:sp>
        <p:nvSpPr>
          <p:cNvPr id="10" name="Footer Placeholder 9"/>
          <p:cNvSpPr>
            <a:spLocks noGrp="1"/>
          </p:cNvSpPr>
          <p:nvPr>
            <p:ph type="ftr" sz="quarter" idx="16"/>
          </p:nvPr>
        </p:nvSpPr>
        <p:spPr/>
        <p:txBody>
          <a:bodyPr rtlCol="0"/>
          <a:lstStyle/>
          <a:p>
            <a:endParaRPr lang="nl-BE">
              <a:solidFill>
                <a:srgbClr val="000000"/>
              </a:solidFill>
            </a:endParaRPr>
          </a:p>
        </p:txBody>
      </p:sp>
    </p:spTree>
    <p:extLst>
      <p:ext uri="{BB962C8B-B14F-4D97-AF65-F5344CB8AC3E}">
        <p14:creationId xmlns:p14="http://schemas.microsoft.com/office/powerpoint/2010/main" val="108702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1AA3C5B-7F42-4401-9F28-A43579A93978}" type="datetimeFigureOut">
              <a:rPr lang="nl-BE" smtClean="0">
                <a:solidFill>
                  <a:srgbClr val="F8F8F8"/>
                </a:solidFill>
              </a:rPr>
              <a:pPr/>
              <a:t>25/05/2015</a:t>
            </a:fld>
            <a:endParaRPr lang="nl-BE">
              <a:solidFill>
                <a:srgbClr val="F8F8F8"/>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nl-BE">
              <a:solidFill>
                <a:srgbClr val="F8F8F8"/>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7218588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AA3C5B-7F42-4401-9F28-A43579A93978}" type="datetimeFigureOut">
              <a:rPr lang="nl-BE" smtClean="0">
                <a:solidFill>
                  <a:srgbClr val="000000"/>
                </a:solidFill>
              </a:rPr>
              <a:pPr/>
              <a:t>25/05/2015</a:t>
            </a:fld>
            <a:endParaRPr lang="nl-BE">
              <a:solidFill>
                <a:srgbClr val="000000"/>
              </a:solidFill>
            </a:endParaRPr>
          </a:p>
        </p:txBody>
      </p:sp>
      <p:sp>
        <p:nvSpPr>
          <p:cNvPr id="6" name="Footer Placeholder 5"/>
          <p:cNvSpPr>
            <a:spLocks noGrp="1"/>
          </p:cNvSpPr>
          <p:nvPr>
            <p:ph type="ftr" sz="quarter" idx="11"/>
          </p:nvPr>
        </p:nvSpPr>
        <p:spPr/>
        <p:txBody>
          <a:bodyPr/>
          <a:lstStyle/>
          <a:p>
            <a:endParaRPr lang="nl-BE">
              <a:solidFill>
                <a:srgbClr val="000000"/>
              </a:solidFill>
            </a:endParaRPr>
          </a:p>
        </p:txBody>
      </p:sp>
      <p:sp>
        <p:nvSpPr>
          <p:cNvPr id="7" name="Slide Number Placeholder 6"/>
          <p:cNvSpPr>
            <a:spLocks noGrp="1"/>
          </p:cNvSpPr>
          <p:nvPr>
            <p:ph type="sldNum" sz="quarter" idx="12"/>
          </p:nvPr>
        </p:nvSpPr>
        <p:spPr/>
        <p:txBody>
          <a:bodyPr/>
          <a:lstStyle/>
          <a:p>
            <a:fld id="{88F1E28E-5C39-4A3F-AF78-A3AA4DB98AF7}" type="slidenum">
              <a:rPr lang="nl-BE" smtClean="0"/>
              <a:pPr/>
              <a:t>‹#›</a:t>
            </a:fld>
            <a:endParaRPr lang="nl-BE"/>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1580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AA3C5B-7F42-4401-9F28-A43579A93978}" type="datetimeFigureOut">
              <a:rPr lang="nl-BE" smtClean="0">
                <a:solidFill>
                  <a:srgbClr val="000000"/>
                </a:solidFill>
              </a:rPr>
              <a:pPr/>
              <a:t>25/05/2015</a:t>
            </a:fld>
            <a:endParaRPr lang="nl-BE">
              <a:solidFill>
                <a:srgbClr val="000000"/>
              </a:solidFill>
            </a:endParaRPr>
          </a:p>
        </p:txBody>
      </p:sp>
      <p:sp>
        <p:nvSpPr>
          <p:cNvPr id="8" name="Footer Placeholder 7"/>
          <p:cNvSpPr>
            <a:spLocks noGrp="1"/>
          </p:cNvSpPr>
          <p:nvPr>
            <p:ph type="ftr" sz="quarter" idx="11"/>
          </p:nvPr>
        </p:nvSpPr>
        <p:spPr/>
        <p:txBody>
          <a:bodyPr/>
          <a:lstStyle/>
          <a:p>
            <a:endParaRPr lang="nl-BE">
              <a:solidFill>
                <a:srgbClr val="000000"/>
              </a:solidFill>
            </a:endParaRPr>
          </a:p>
        </p:txBody>
      </p:sp>
      <p:sp>
        <p:nvSpPr>
          <p:cNvPr id="9" name="Slide Number Placeholder 8"/>
          <p:cNvSpPr>
            <a:spLocks noGrp="1"/>
          </p:cNvSpPr>
          <p:nvPr>
            <p:ph type="sldNum" sz="quarter" idx="12"/>
          </p:nvPr>
        </p:nvSpPr>
        <p:spPr/>
        <p:txBody>
          <a:bodyPr/>
          <a:lstStyle/>
          <a:p>
            <a:fld id="{88F1E28E-5C39-4A3F-AF78-A3AA4DB98AF7}" type="slidenum">
              <a:rPr lang="nl-BE" smtClean="0"/>
              <a:pPr/>
              <a:t>‹#›</a:t>
            </a:fld>
            <a:endParaRPr lang="nl-BE"/>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29778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AA3C5B-7F42-4401-9F28-A43579A93978}" type="datetimeFigureOut">
              <a:rPr lang="nl-BE" smtClean="0">
                <a:solidFill>
                  <a:srgbClr val="000000"/>
                </a:solidFill>
              </a:rPr>
              <a:pPr/>
              <a:t>25/05/2015</a:t>
            </a:fld>
            <a:endParaRPr lang="nl-BE">
              <a:solidFill>
                <a:srgbClr val="000000"/>
              </a:solidFill>
            </a:endParaRPr>
          </a:p>
        </p:txBody>
      </p:sp>
      <p:sp>
        <p:nvSpPr>
          <p:cNvPr id="7" name="Slide Number Placeholder 6"/>
          <p:cNvSpPr>
            <a:spLocks noGrp="1"/>
          </p:cNvSpPr>
          <p:nvPr>
            <p:ph type="sldNum" sz="quarter" idx="11"/>
          </p:nvPr>
        </p:nvSpPr>
        <p:spPr/>
        <p:txBody>
          <a:bodyPr rtlCol="0"/>
          <a:lstStyle/>
          <a:p>
            <a:fld id="{88F1E28E-5C39-4A3F-AF78-A3AA4DB98AF7}" type="slidenum">
              <a:rPr lang="nl-BE" smtClean="0"/>
              <a:pPr/>
              <a:t>‹#›</a:t>
            </a:fld>
            <a:endParaRPr lang="nl-BE"/>
          </a:p>
        </p:txBody>
      </p:sp>
      <p:sp>
        <p:nvSpPr>
          <p:cNvPr id="8" name="Footer Placeholder 7"/>
          <p:cNvSpPr>
            <a:spLocks noGrp="1"/>
          </p:cNvSpPr>
          <p:nvPr>
            <p:ph type="ftr" sz="quarter" idx="12"/>
          </p:nvPr>
        </p:nvSpPr>
        <p:spPr/>
        <p:txBody>
          <a:bodyPr rtlCol="0"/>
          <a:lstStyle/>
          <a:p>
            <a:endParaRPr lang="nl-BE">
              <a:solidFill>
                <a:srgbClr val="000000"/>
              </a:solidFill>
            </a:endParaRPr>
          </a:p>
        </p:txBody>
      </p:sp>
    </p:spTree>
    <p:extLst>
      <p:ext uri="{BB962C8B-B14F-4D97-AF65-F5344CB8AC3E}">
        <p14:creationId xmlns:p14="http://schemas.microsoft.com/office/powerpoint/2010/main" val="2707891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A3C5B-7F42-4401-9F28-A43579A93978}" type="datetimeFigureOut">
              <a:rPr lang="nl-BE" smtClean="0">
                <a:solidFill>
                  <a:srgbClr val="000000"/>
                </a:solidFill>
              </a:rPr>
              <a:pPr/>
              <a:t>25/05/2015</a:t>
            </a:fld>
            <a:endParaRPr lang="nl-BE">
              <a:solidFill>
                <a:srgbClr val="000000"/>
              </a:solidFill>
            </a:endParaRPr>
          </a:p>
        </p:txBody>
      </p:sp>
      <p:sp>
        <p:nvSpPr>
          <p:cNvPr id="3" name="Footer Placeholder 2"/>
          <p:cNvSpPr>
            <a:spLocks noGrp="1"/>
          </p:cNvSpPr>
          <p:nvPr>
            <p:ph type="ftr" sz="quarter" idx="11"/>
          </p:nvPr>
        </p:nvSpPr>
        <p:spPr/>
        <p:txBody>
          <a:bodyPr/>
          <a:lstStyle/>
          <a:p>
            <a:endParaRPr lang="nl-BE">
              <a:solidFill>
                <a:srgbClr val="000000"/>
              </a:solidFill>
            </a:endParaRPr>
          </a:p>
        </p:txBody>
      </p:sp>
      <p:sp>
        <p:nvSpPr>
          <p:cNvPr id="4" name="Slide Number Placeholder 3"/>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66325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1AA3C5B-7F42-4401-9F28-A43579A93978}" type="datetimeFigureOut">
              <a:rPr lang="nl-BE" smtClean="0">
                <a:solidFill>
                  <a:srgbClr val="000000"/>
                </a:solidFill>
              </a:rPr>
              <a:pPr/>
              <a:t>25/05/2015</a:t>
            </a:fld>
            <a:endParaRPr lang="nl-BE">
              <a:solidFill>
                <a:srgbClr val="000000"/>
              </a:solidFill>
            </a:endParaRPr>
          </a:p>
        </p:txBody>
      </p:sp>
      <p:sp>
        <p:nvSpPr>
          <p:cNvPr id="22" name="Slide Number Placeholder 21"/>
          <p:cNvSpPr>
            <a:spLocks noGrp="1"/>
          </p:cNvSpPr>
          <p:nvPr>
            <p:ph type="sldNum" sz="quarter" idx="15"/>
          </p:nvPr>
        </p:nvSpPr>
        <p:spPr/>
        <p:txBody>
          <a:bodyPr rtlCol="0"/>
          <a:lstStyle/>
          <a:p>
            <a:fld id="{88F1E28E-5C39-4A3F-AF78-A3AA4DB98AF7}" type="slidenum">
              <a:rPr lang="nl-BE" smtClean="0"/>
              <a:pPr/>
              <a:t>‹#›</a:t>
            </a:fld>
            <a:endParaRPr lang="nl-BE"/>
          </a:p>
        </p:txBody>
      </p:sp>
      <p:sp>
        <p:nvSpPr>
          <p:cNvPr id="23" name="Footer Placeholder 22"/>
          <p:cNvSpPr>
            <a:spLocks noGrp="1"/>
          </p:cNvSpPr>
          <p:nvPr>
            <p:ph type="ftr" sz="quarter" idx="16"/>
          </p:nvPr>
        </p:nvSpPr>
        <p:spPr/>
        <p:txBody>
          <a:bodyPr rtlCol="0"/>
          <a:lstStyle/>
          <a:p>
            <a:endParaRPr lang="nl-BE">
              <a:solidFill>
                <a:srgbClr val="000000"/>
              </a:solidFill>
            </a:endParaRPr>
          </a:p>
        </p:txBody>
      </p:sp>
    </p:spTree>
    <p:extLst>
      <p:ext uri="{BB962C8B-B14F-4D97-AF65-F5344CB8AC3E}">
        <p14:creationId xmlns:p14="http://schemas.microsoft.com/office/powerpoint/2010/main" val="9672809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A97D9D80-FA04-43BA-B4DC-F7869A145DB3}" type="datetimeFigureOut">
              <a:rPr lang="nl-BE" smtClean="0"/>
              <a:t>25/05/2015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212403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1AA3C5B-7F42-4401-9F28-A43579A93978}" type="datetimeFigureOut">
              <a:rPr lang="nl-BE" smtClean="0">
                <a:solidFill>
                  <a:srgbClr val="000000"/>
                </a:solidFill>
              </a:rPr>
              <a:pPr/>
              <a:t>25/05/2015</a:t>
            </a:fld>
            <a:endParaRPr lang="nl-BE">
              <a:solidFill>
                <a:srgbClr val="000000"/>
              </a:solidFill>
            </a:endParaRPr>
          </a:p>
        </p:txBody>
      </p:sp>
      <p:sp>
        <p:nvSpPr>
          <p:cNvPr id="18" name="Slide Number Placeholder 17"/>
          <p:cNvSpPr>
            <a:spLocks noGrp="1"/>
          </p:cNvSpPr>
          <p:nvPr>
            <p:ph type="sldNum" sz="quarter" idx="11"/>
          </p:nvPr>
        </p:nvSpPr>
        <p:spPr/>
        <p:txBody>
          <a:bodyPr rtlCol="0"/>
          <a:lstStyle/>
          <a:p>
            <a:fld id="{88F1E28E-5C39-4A3F-AF78-A3AA4DB98AF7}" type="slidenum">
              <a:rPr lang="nl-BE" smtClean="0"/>
              <a:pPr/>
              <a:t>‹#›</a:t>
            </a:fld>
            <a:endParaRPr lang="nl-BE"/>
          </a:p>
        </p:txBody>
      </p:sp>
      <p:sp>
        <p:nvSpPr>
          <p:cNvPr id="21" name="Footer Placeholder 20"/>
          <p:cNvSpPr>
            <a:spLocks noGrp="1"/>
          </p:cNvSpPr>
          <p:nvPr>
            <p:ph type="ftr" sz="quarter" idx="12"/>
          </p:nvPr>
        </p:nvSpPr>
        <p:spPr/>
        <p:txBody>
          <a:bodyPr rtlCol="0"/>
          <a:lstStyle/>
          <a:p>
            <a:endParaRPr lang="nl-BE">
              <a:solidFill>
                <a:srgbClr val="000000"/>
              </a:solidFill>
            </a:endParaRPr>
          </a:p>
        </p:txBody>
      </p:sp>
    </p:spTree>
    <p:extLst>
      <p:ext uri="{BB962C8B-B14F-4D97-AF65-F5344CB8AC3E}">
        <p14:creationId xmlns:p14="http://schemas.microsoft.com/office/powerpoint/2010/main" val="405257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000000"/>
                </a:solidFill>
              </a:rPr>
              <a:pPr/>
              <a:t>25/05/2015</a:t>
            </a:fld>
            <a:endParaRPr lang="nl-BE">
              <a:solidFill>
                <a:srgbClr val="000000"/>
              </a:solidFill>
            </a:endParaRPr>
          </a:p>
        </p:txBody>
      </p:sp>
      <p:sp>
        <p:nvSpPr>
          <p:cNvPr id="5" name="Footer Placeholder 4"/>
          <p:cNvSpPr>
            <a:spLocks noGrp="1"/>
          </p:cNvSpPr>
          <p:nvPr>
            <p:ph type="ftr" sz="quarter" idx="11"/>
          </p:nvPr>
        </p:nvSpPr>
        <p:spPr/>
        <p:txBody>
          <a:bodyPr/>
          <a:lstStyle/>
          <a:p>
            <a:endParaRPr lang="nl-BE">
              <a:solidFill>
                <a:srgbClr val="000000"/>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35519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000000"/>
                </a:solidFill>
              </a:rPr>
              <a:pPr/>
              <a:t>25/05/2015</a:t>
            </a:fld>
            <a:endParaRPr lang="nl-BE">
              <a:solidFill>
                <a:srgbClr val="000000"/>
              </a:solidFill>
            </a:endParaRPr>
          </a:p>
        </p:txBody>
      </p:sp>
      <p:sp>
        <p:nvSpPr>
          <p:cNvPr id="5" name="Footer Placeholder 4"/>
          <p:cNvSpPr>
            <a:spLocks noGrp="1"/>
          </p:cNvSpPr>
          <p:nvPr>
            <p:ph type="ftr" sz="quarter" idx="11"/>
          </p:nvPr>
        </p:nvSpPr>
        <p:spPr/>
        <p:txBody>
          <a:bodyPr/>
          <a:lstStyle/>
          <a:p>
            <a:endParaRPr lang="nl-BE">
              <a:solidFill>
                <a:srgbClr val="000000"/>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08067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nl-BE">
              <a:solidFill>
                <a:srgbClr val="696464"/>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83890545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9" name="Slide Number Placeholder 8"/>
          <p:cNvSpPr>
            <a:spLocks noGrp="1"/>
          </p:cNvSpPr>
          <p:nvPr>
            <p:ph type="sldNum" sz="quarter" idx="15"/>
          </p:nvPr>
        </p:nvSpPr>
        <p:spPr/>
        <p:txBody>
          <a:bodyPr rtlCol="0"/>
          <a:lstStyle/>
          <a:p>
            <a:fld id="{88F1E28E-5C39-4A3F-AF78-A3AA4DB98AF7}" type="slidenum">
              <a:rPr lang="nl-BE" smtClean="0"/>
              <a:pPr/>
              <a:t>‹#›</a:t>
            </a:fld>
            <a:endParaRPr lang="nl-BE"/>
          </a:p>
        </p:txBody>
      </p:sp>
      <p:sp>
        <p:nvSpPr>
          <p:cNvPr id="10" name="Footer Placeholder 9"/>
          <p:cNvSpPr>
            <a:spLocks noGrp="1"/>
          </p:cNvSpPr>
          <p:nvPr>
            <p:ph type="ftr" sz="quarter" idx="16"/>
          </p:nvPr>
        </p:nvSpPr>
        <p:spPr/>
        <p:txBody>
          <a:bodyPr rtlCol="0"/>
          <a:lstStyle/>
          <a:p>
            <a:endParaRPr lang="nl-BE">
              <a:solidFill>
                <a:srgbClr val="696464"/>
              </a:solidFill>
            </a:endParaRPr>
          </a:p>
        </p:txBody>
      </p:sp>
    </p:spTree>
    <p:extLst>
      <p:ext uri="{BB962C8B-B14F-4D97-AF65-F5344CB8AC3E}">
        <p14:creationId xmlns:p14="http://schemas.microsoft.com/office/powerpoint/2010/main" val="2069040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1AA3C5B-7F42-4401-9F28-A43579A93978}" type="datetimeFigureOut">
              <a:rPr lang="nl-BE" smtClean="0">
                <a:solidFill>
                  <a:srgbClr val="E9E5DC"/>
                </a:solidFill>
              </a:rPr>
              <a:pPr/>
              <a:t>25/05/2015</a:t>
            </a:fld>
            <a:endParaRPr lang="nl-BE">
              <a:solidFill>
                <a:srgbClr val="E9E5DC"/>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nl-BE">
              <a:solidFill>
                <a:srgbClr val="E9E5DC"/>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61460304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6" name="Footer Placeholder 5"/>
          <p:cNvSpPr>
            <a:spLocks noGrp="1"/>
          </p:cNvSpPr>
          <p:nvPr>
            <p:ph type="ftr" sz="quarter" idx="11"/>
          </p:nvPr>
        </p:nvSpPr>
        <p:spPr/>
        <p:txBody>
          <a:bodyPr/>
          <a:lstStyle/>
          <a:p>
            <a:endParaRPr lang="nl-BE">
              <a:solidFill>
                <a:srgbClr val="696464"/>
              </a:solidFill>
            </a:endParaRPr>
          </a:p>
        </p:txBody>
      </p:sp>
      <p:sp>
        <p:nvSpPr>
          <p:cNvPr id="7" name="Slide Number Placeholder 6"/>
          <p:cNvSpPr>
            <a:spLocks noGrp="1"/>
          </p:cNvSpPr>
          <p:nvPr>
            <p:ph type="sldNum" sz="quarter" idx="12"/>
          </p:nvPr>
        </p:nvSpPr>
        <p:spPr/>
        <p:txBody>
          <a:bodyPr/>
          <a:lstStyle/>
          <a:p>
            <a:fld id="{88F1E28E-5C39-4A3F-AF78-A3AA4DB98AF7}" type="slidenum">
              <a:rPr lang="nl-BE" smtClean="0"/>
              <a:pPr/>
              <a:t>‹#›</a:t>
            </a:fld>
            <a:endParaRPr lang="nl-BE"/>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45713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8" name="Footer Placeholder 7"/>
          <p:cNvSpPr>
            <a:spLocks noGrp="1"/>
          </p:cNvSpPr>
          <p:nvPr>
            <p:ph type="ftr" sz="quarter" idx="11"/>
          </p:nvPr>
        </p:nvSpPr>
        <p:spPr/>
        <p:txBody>
          <a:bodyPr/>
          <a:lstStyle/>
          <a:p>
            <a:endParaRPr lang="nl-BE">
              <a:solidFill>
                <a:srgbClr val="696464"/>
              </a:solidFill>
            </a:endParaRPr>
          </a:p>
        </p:txBody>
      </p:sp>
      <p:sp>
        <p:nvSpPr>
          <p:cNvPr id="9" name="Slide Number Placeholder 8"/>
          <p:cNvSpPr>
            <a:spLocks noGrp="1"/>
          </p:cNvSpPr>
          <p:nvPr>
            <p:ph type="sldNum" sz="quarter" idx="12"/>
          </p:nvPr>
        </p:nvSpPr>
        <p:spPr/>
        <p:txBody>
          <a:bodyPr/>
          <a:lstStyle/>
          <a:p>
            <a:fld id="{88F1E28E-5C39-4A3F-AF78-A3AA4DB98AF7}" type="slidenum">
              <a:rPr lang="nl-BE" smtClean="0"/>
              <a:pPr/>
              <a:t>‹#›</a:t>
            </a:fld>
            <a:endParaRPr lang="nl-BE"/>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76917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7" name="Slide Number Placeholder 6"/>
          <p:cNvSpPr>
            <a:spLocks noGrp="1"/>
          </p:cNvSpPr>
          <p:nvPr>
            <p:ph type="sldNum" sz="quarter" idx="11"/>
          </p:nvPr>
        </p:nvSpPr>
        <p:spPr/>
        <p:txBody>
          <a:bodyPr rtlCol="0"/>
          <a:lstStyle/>
          <a:p>
            <a:fld id="{88F1E28E-5C39-4A3F-AF78-A3AA4DB98AF7}" type="slidenum">
              <a:rPr lang="nl-BE" smtClean="0"/>
              <a:pPr/>
              <a:t>‹#›</a:t>
            </a:fld>
            <a:endParaRPr lang="nl-BE"/>
          </a:p>
        </p:txBody>
      </p:sp>
      <p:sp>
        <p:nvSpPr>
          <p:cNvPr id="8" name="Footer Placeholder 7"/>
          <p:cNvSpPr>
            <a:spLocks noGrp="1"/>
          </p:cNvSpPr>
          <p:nvPr>
            <p:ph type="ftr" sz="quarter" idx="12"/>
          </p:nvPr>
        </p:nvSpPr>
        <p:spPr/>
        <p:txBody>
          <a:bodyPr rtlCol="0"/>
          <a:lstStyle/>
          <a:p>
            <a:endParaRPr lang="nl-BE">
              <a:solidFill>
                <a:srgbClr val="696464"/>
              </a:solidFill>
            </a:endParaRPr>
          </a:p>
        </p:txBody>
      </p:sp>
    </p:spTree>
    <p:extLst>
      <p:ext uri="{BB962C8B-B14F-4D97-AF65-F5344CB8AC3E}">
        <p14:creationId xmlns:p14="http://schemas.microsoft.com/office/powerpoint/2010/main" val="2211361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3" name="Footer Placeholder 2"/>
          <p:cNvSpPr>
            <a:spLocks noGrp="1"/>
          </p:cNvSpPr>
          <p:nvPr>
            <p:ph type="ftr" sz="quarter" idx="11"/>
          </p:nvPr>
        </p:nvSpPr>
        <p:spPr/>
        <p:txBody>
          <a:bodyPr/>
          <a:lstStyle/>
          <a:p>
            <a:endParaRPr lang="nl-BE">
              <a:solidFill>
                <a:srgbClr val="696464"/>
              </a:solidFill>
            </a:endParaRPr>
          </a:p>
        </p:txBody>
      </p:sp>
      <p:sp>
        <p:nvSpPr>
          <p:cNvPr id="4" name="Slide Number Placeholder 3"/>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35659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9D80-FA04-43BA-B4DC-F7869A145DB3}" type="datetimeFigureOut">
              <a:rPr lang="nl-BE" smtClean="0"/>
              <a:t>25/05/2015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2715473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22" name="Slide Number Placeholder 21"/>
          <p:cNvSpPr>
            <a:spLocks noGrp="1"/>
          </p:cNvSpPr>
          <p:nvPr>
            <p:ph type="sldNum" sz="quarter" idx="15"/>
          </p:nvPr>
        </p:nvSpPr>
        <p:spPr/>
        <p:txBody>
          <a:bodyPr rtlCol="0"/>
          <a:lstStyle/>
          <a:p>
            <a:fld id="{88F1E28E-5C39-4A3F-AF78-A3AA4DB98AF7}" type="slidenum">
              <a:rPr lang="nl-BE" smtClean="0"/>
              <a:pPr/>
              <a:t>‹#›</a:t>
            </a:fld>
            <a:endParaRPr lang="nl-BE"/>
          </a:p>
        </p:txBody>
      </p:sp>
      <p:sp>
        <p:nvSpPr>
          <p:cNvPr id="23" name="Footer Placeholder 22"/>
          <p:cNvSpPr>
            <a:spLocks noGrp="1"/>
          </p:cNvSpPr>
          <p:nvPr>
            <p:ph type="ftr" sz="quarter" idx="16"/>
          </p:nvPr>
        </p:nvSpPr>
        <p:spPr/>
        <p:txBody>
          <a:bodyPr rtlCol="0"/>
          <a:lstStyle/>
          <a:p>
            <a:endParaRPr lang="nl-BE">
              <a:solidFill>
                <a:srgbClr val="696464"/>
              </a:solidFill>
            </a:endParaRPr>
          </a:p>
        </p:txBody>
      </p:sp>
    </p:spTree>
    <p:extLst>
      <p:ext uri="{BB962C8B-B14F-4D97-AF65-F5344CB8AC3E}">
        <p14:creationId xmlns:p14="http://schemas.microsoft.com/office/powerpoint/2010/main" val="205437493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18" name="Slide Number Placeholder 17"/>
          <p:cNvSpPr>
            <a:spLocks noGrp="1"/>
          </p:cNvSpPr>
          <p:nvPr>
            <p:ph type="sldNum" sz="quarter" idx="11"/>
          </p:nvPr>
        </p:nvSpPr>
        <p:spPr/>
        <p:txBody>
          <a:bodyPr rtlCol="0"/>
          <a:lstStyle/>
          <a:p>
            <a:fld id="{88F1E28E-5C39-4A3F-AF78-A3AA4DB98AF7}" type="slidenum">
              <a:rPr lang="nl-BE" smtClean="0"/>
              <a:pPr/>
              <a:t>‹#›</a:t>
            </a:fld>
            <a:endParaRPr lang="nl-BE"/>
          </a:p>
        </p:txBody>
      </p:sp>
      <p:sp>
        <p:nvSpPr>
          <p:cNvPr id="21" name="Footer Placeholder 20"/>
          <p:cNvSpPr>
            <a:spLocks noGrp="1"/>
          </p:cNvSpPr>
          <p:nvPr>
            <p:ph type="ftr" sz="quarter" idx="12"/>
          </p:nvPr>
        </p:nvSpPr>
        <p:spPr/>
        <p:txBody>
          <a:bodyPr rtlCol="0"/>
          <a:lstStyle/>
          <a:p>
            <a:endParaRPr lang="nl-BE">
              <a:solidFill>
                <a:srgbClr val="696464"/>
              </a:solidFill>
            </a:endParaRPr>
          </a:p>
        </p:txBody>
      </p:sp>
    </p:spTree>
    <p:extLst>
      <p:ext uri="{BB962C8B-B14F-4D97-AF65-F5344CB8AC3E}">
        <p14:creationId xmlns:p14="http://schemas.microsoft.com/office/powerpoint/2010/main" val="3209339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5" name="Footer Placeholder 4"/>
          <p:cNvSpPr>
            <a:spLocks noGrp="1"/>
          </p:cNvSpPr>
          <p:nvPr>
            <p:ph type="ftr" sz="quarter" idx="11"/>
          </p:nvPr>
        </p:nvSpPr>
        <p:spPr/>
        <p:txBody>
          <a:bodyPr/>
          <a:lstStyle/>
          <a:p>
            <a:endParaRPr lang="nl-BE">
              <a:solidFill>
                <a:srgbClr val="696464"/>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735757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5" name="Footer Placeholder 4"/>
          <p:cNvSpPr>
            <a:spLocks noGrp="1"/>
          </p:cNvSpPr>
          <p:nvPr>
            <p:ph type="ftr" sz="quarter" idx="11"/>
          </p:nvPr>
        </p:nvSpPr>
        <p:spPr/>
        <p:txBody>
          <a:bodyPr/>
          <a:lstStyle/>
          <a:p>
            <a:endParaRPr lang="nl-BE">
              <a:solidFill>
                <a:srgbClr val="696464"/>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172572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1AA3C5B-7F42-4401-9F28-A43579A93978}" type="datetimeFigureOut">
              <a:rPr lang="nl-BE" smtClean="0">
                <a:solidFill>
                  <a:srgbClr val="534949"/>
                </a:solidFill>
              </a:rPr>
              <a:pPr/>
              <a:t>25/05/2015</a:t>
            </a:fld>
            <a:endParaRPr lang="nl-BE">
              <a:solidFill>
                <a:srgbClr val="534949"/>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nl-BE">
              <a:solidFill>
                <a:srgbClr val="534949"/>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38583347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AA3C5B-7F42-4401-9F28-A43579A93978}" type="datetimeFigureOut">
              <a:rPr lang="nl-BE" smtClean="0">
                <a:solidFill>
                  <a:srgbClr val="534949"/>
                </a:solidFill>
              </a:rPr>
              <a:pPr/>
              <a:t>25/05/2015</a:t>
            </a:fld>
            <a:endParaRPr lang="nl-BE">
              <a:solidFill>
                <a:srgbClr val="534949"/>
              </a:solidFill>
            </a:endParaRPr>
          </a:p>
        </p:txBody>
      </p:sp>
      <p:sp>
        <p:nvSpPr>
          <p:cNvPr id="9" name="Slide Number Placeholder 8"/>
          <p:cNvSpPr>
            <a:spLocks noGrp="1"/>
          </p:cNvSpPr>
          <p:nvPr>
            <p:ph type="sldNum" sz="quarter" idx="15"/>
          </p:nvPr>
        </p:nvSpPr>
        <p:spPr/>
        <p:txBody>
          <a:bodyPr rtlCol="0"/>
          <a:lstStyle/>
          <a:p>
            <a:fld id="{88F1E28E-5C39-4A3F-AF78-A3AA4DB98AF7}" type="slidenum">
              <a:rPr lang="nl-BE" smtClean="0"/>
              <a:pPr/>
              <a:t>‹#›</a:t>
            </a:fld>
            <a:endParaRPr lang="nl-BE"/>
          </a:p>
        </p:txBody>
      </p:sp>
      <p:sp>
        <p:nvSpPr>
          <p:cNvPr id="10" name="Footer Placeholder 9"/>
          <p:cNvSpPr>
            <a:spLocks noGrp="1"/>
          </p:cNvSpPr>
          <p:nvPr>
            <p:ph type="ftr" sz="quarter" idx="16"/>
          </p:nvPr>
        </p:nvSpPr>
        <p:spPr/>
        <p:txBody>
          <a:bodyPr rtlCol="0"/>
          <a:lstStyle/>
          <a:p>
            <a:endParaRPr lang="nl-BE">
              <a:solidFill>
                <a:srgbClr val="534949"/>
              </a:solidFill>
            </a:endParaRPr>
          </a:p>
        </p:txBody>
      </p:sp>
    </p:spTree>
    <p:extLst>
      <p:ext uri="{BB962C8B-B14F-4D97-AF65-F5344CB8AC3E}">
        <p14:creationId xmlns:p14="http://schemas.microsoft.com/office/powerpoint/2010/main" val="1262230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1AA3C5B-7F42-4401-9F28-A43579A93978}" type="datetimeFigureOut">
              <a:rPr lang="nl-BE" smtClean="0">
                <a:solidFill>
                  <a:srgbClr val="CCD1B9"/>
                </a:solidFill>
              </a:rPr>
              <a:pPr/>
              <a:t>25/05/2015</a:t>
            </a:fld>
            <a:endParaRPr lang="nl-BE">
              <a:solidFill>
                <a:srgbClr val="CCD1B9"/>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nl-BE">
              <a:solidFill>
                <a:srgbClr val="CCD1B9"/>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365603569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AA3C5B-7F42-4401-9F28-A43579A93978}" type="datetimeFigureOut">
              <a:rPr lang="nl-BE" smtClean="0">
                <a:solidFill>
                  <a:srgbClr val="534949"/>
                </a:solidFill>
              </a:rPr>
              <a:pPr/>
              <a:t>25/05/2015</a:t>
            </a:fld>
            <a:endParaRPr lang="nl-BE">
              <a:solidFill>
                <a:srgbClr val="534949"/>
              </a:solidFill>
            </a:endParaRPr>
          </a:p>
        </p:txBody>
      </p:sp>
      <p:sp>
        <p:nvSpPr>
          <p:cNvPr id="6" name="Footer Placeholder 5"/>
          <p:cNvSpPr>
            <a:spLocks noGrp="1"/>
          </p:cNvSpPr>
          <p:nvPr>
            <p:ph type="ftr" sz="quarter" idx="11"/>
          </p:nvPr>
        </p:nvSpPr>
        <p:spPr/>
        <p:txBody>
          <a:bodyPr/>
          <a:lstStyle/>
          <a:p>
            <a:endParaRPr lang="nl-BE">
              <a:solidFill>
                <a:srgbClr val="534949"/>
              </a:solidFill>
            </a:endParaRPr>
          </a:p>
        </p:txBody>
      </p:sp>
      <p:sp>
        <p:nvSpPr>
          <p:cNvPr id="7" name="Slide Number Placeholder 6"/>
          <p:cNvSpPr>
            <a:spLocks noGrp="1"/>
          </p:cNvSpPr>
          <p:nvPr>
            <p:ph type="sldNum" sz="quarter" idx="12"/>
          </p:nvPr>
        </p:nvSpPr>
        <p:spPr/>
        <p:txBody>
          <a:bodyPr/>
          <a:lstStyle/>
          <a:p>
            <a:fld id="{88F1E28E-5C39-4A3F-AF78-A3AA4DB98AF7}" type="slidenum">
              <a:rPr lang="nl-BE" smtClean="0"/>
              <a:pPr/>
              <a:t>‹#›</a:t>
            </a:fld>
            <a:endParaRPr lang="nl-BE"/>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9600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AA3C5B-7F42-4401-9F28-A43579A93978}" type="datetimeFigureOut">
              <a:rPr lang="nl-BE" smtClean="0">
                <a:solidFill>
                  <a:srgbClr val="534949"/>
                </a:solidFill>
              </a:rPr>
              <a:pPr/>
              <a:t>25/05/2015</a:t>
            </a:fld>
            <a:endParaRPr lang="nl-BE">
              <a:solidFill>
                <a:srgbClr val="534949"/>
              </a:solidFill>
            </a:endParaRPr>
          </a:p>
        </p:txBody>
      </p:sp>
      <p:sp>
        <p:nvSpPr>
          <p:cNvPr id="8" name="Footer Placeholder 7"/>
          <p:cNvSpPr>
            <a:spLocks noGrp="1"/>
          </p:cNvSpPr>
          <p:nvPr>
            <p:ph type="ftr" sz="quarter" idx="11"/>
          </p:nvPr>
        </p:nvSpPr>
        <p:spPr/>
        <p:txBody>
          <a:bodyPr/>
          <a:lstStyle/>
          <a:p>
            <a:endParaRPr lang="nl-BE">
              <a:solidFill>
                <a:srgbClr val="534949"/>
              </a:solidFill>
            </a:endParaRPr>
          </a:p>
        </p:txBody>
      </p:sp>
      <p:sp>
        <p:nvSpPr>
          <p:cNvPr id="9" name="Slide Number Placeholder 8"/>
          <p:cNvSpPr>
            <a:spLocks noGrp="1"/>
          </p:cNvSpPr>
          <p:nvPr>
            <p:ph type="sldNum" sz="quarter" idx="12"/>
          </p:nvPr>
        </p:nvSpPr>
        <p:spPr/>
        <p:txBody>
          <a:bodyPr/>
          <a:lstStyle/>
          <a:p>
            <a:fld id="{88F1E28E-5C39-4A3F-AF78-A3AA4DB98AF7}" type="slidenum">
              <a:rPr lang="nl-BE" smtClean="0"/>
              <a:pPr/>
              <a:t>‹#›</a:t>
            </a:fld>
            <a:endParaRPr lang="nl-BE"/>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230692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AA3C5B-7F42-4401-9F28-A43579A93978}" type="datetimeFigureOut">
              <a:rPr lang="nl-BE" smtClean="0">
                <a:solidFill>
                  <a:srgbClr val="534949"/>
                </a:solidFill>
              </a:rPr>
              <a:pPr/>
              <a:t>25/05/2015</a:t>
            </a:fld>
            <a:endParaRPr lang="nl-BE">
              <a:solidFill>
                <a:srgbClr val="534949"/>
              </a:solidFill>
            </a:endParaRPr>
          </a:p>
        </p:txBody>
      </p:sp>
      <p:sp>
        <p:nvSpPr>
          <p:cNvPr id="7" name="Slide Number Placeholder 6"/>
          <p:cNvSpPr>
            <a:spLocks noGrp="1"/>
          </p:cNvSpPr>
          <p:nvPr>
            <p:ph type="sldNum" sz="quarter" idx="11"/>
          </p:nvPr>
        </p:nvSpPr>
        <p:spPr/>
        <p:txBody>
          <a:bodyPr rtlCol="0"/>
          <a:lstStyle/>
          <a:p>
            <a:fld id="{88F1E28E-5C39-4A3F-AF78-A3AA4DB98AF7}" type="slidenum">
              <a:rPr lang="nl-BE" smtClean="0"/>
              <a:pPr/>
              <a:t>‹#›</a:t>
            </a:fld>
            <a:endParaRPr lang="nl-BE"/>
          </a:p>
        </p:txBody>
      </p:sp>
      <p:sp>
        <p:nvSpPr>
          <p:cNvPr id="8" name="Footer Placeholder 7"/>
          <p:cNvSpPr>
            <a:spLocks noGrp="1"/>
          </p:cNvSpPr>
          <p:nvPr>
            <p:ph type="ftr" sz="quarter" idx="12"/>
          </p:nvPr>
        </p:nvSpPr>
        <p:spPr/>
        <p:txBody>
          <a:bodyPr rtlCol="0"/>
          <a:lstStyle/>
          <a:p>
            <a:endParaRPr lang="nl-BE">
              <a:solidFill>
                <a:srgbClr val="534949"/>
              </a:solidFill>
            </a:endParaRPr>
          </a:p>
        </p:txBody>
      </p:sp>
    </p:spTree>
    <p:extLst>
      <p:ext uri="{BB962C8B-B14F-4D97-AF65-F5344CB8AC3E}">
        <p14:creationId xmlns:p14="http://schemas.microsoft.com/office/powerpoint/2010/main" val="242993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A97D9D80-FA04-43BA-B4DC-F7869A145DB3}" type="datetimeFigureOut">
              <a:rPr lang="nl-BE" smtClean="0"/>
              <a:t>25/05/2015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3805716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A3C5B-7F42-4401-9F28-A43579A93978}" type="datetimeFigureOut">
              <a:rPr lang="nl-BE" smtClean="0">
                <a:solidFill>
                  <a:srgbClr val="534949"/>
                </a:solidFill>
              </a:rPr>
              <a:pPr/>
              <a:t>25/05/2015</a:t>
            </a:fld>
            <a:endParaRPr lang="nl-BE">
              <a:solidFill>
                <a:srgbClr val="534949"/>
              </a:solidFill>
            </a:endParaRPr>
          </a:p>
        </p:txBody>
      </p:sp>
      <p:sp>
        <p:nvSpPr>
          <p:cNvPr id="3" name="Footer Placeholder 2"/>
          <p:cNvSpPr>
            <a:spLocks noGrp="1"/>
          </p:cNvSpPr>
          <p:nvPr>
            <p:ph type="ftr" sz="quarter" idx="11"/>
          </p:nvPr>
        </p:nvSpPr>
        <p:spPr/>
        <p:txBody>
          <a:bodyPr/>
          <a:lstStyle/>
          <a:p>
            <a:endParaRPr lang="nl-BE">
              <a:solidFill>
                <a:srgbClr val="534949"/>
              </a:solidFill>
            </a:endParaRPr>
          </a:p>
        </p:txBody>
      </p:sp>
      <p:sp>
        <p:nvSpPr>
          <p:cNvPr id="4" name="Slide Number Placeholder 3"/>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353848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1AA3C5B-7F42-4401-9F28-A43579A93978}" type="datetimeFigureOut">
              <a:rPr lang="nl-BE" smtClean="0">
                <a:solidFill>
                  <a:srgbClr val="534949"/>
                </a:solidFill>
              </a:rPr>
              <a:pPr/>
              <a:t>25/05/2015</a:t>
            </a:fld>
            <a:endParaRPr lang="nl-BE">
              <a:solidFill>
                <a:srgbClr val="534949"/>
              </a:solidFill>
            </a:endParaRPr>
          </a:p>
        </p:txBody>
      </p:sp>
      <p:sp>
        <p:nvSpPr>
          <p:cNvPr id="22" name="Slide Number Placeholder 21"/>
          <p:cNvSpPr>
            <a:spLocks noGrp="1"/>
          </p:cNvSpPr>
          <p:nvPr>
            <p:ph type="sldNum" sz="quarter" idx="15"/>
          </p:nvPr>
        </p:nvSpPr>
        <p:spPr/>
        <p:txBody>
          <a:bodyPr rtlCol="0"/>
          <a:lstStyle/>
          <a:p>
            <a:fld id="{88F1E28E-5C39-4A3F-AF78-A3AA4DB98AF7}" type="slidenum">
              <a:rPr lang="nl-BE" smtClean="0"/>
              <a:pPr/>
              <a:t>‹#›</a:t>
            </a:fld>
            <a:endParaRPr lang="nl-BE"/>
          </a:p>
        </p:txBody>
      </p:sp>
      <p:sp>
        <p:nvSpPr>
          <p:cNvPr id="23" name="Footer Placeholder 22"/>
          <p:cNvSpPr>
            <a:spLocks noGrp="1"/>
          </p:cNvSpPr>
          <p:nvPr>
            <p:ph type="ftr" sz="quarter" idx="16"/>
          </p:nvPr>
        </p:nvSpPr>
        <p:spPr/>
        <p:txBody>
          <a:bodyPr rtlCol="0"/>
          <a:lstStyle/>
          <a:p>
            <a:endParaRPr lang="nl-BE">
              <a:solidFill>
                <a:srgbClr val="534949"/>
              </a:solidFill>
            </a:endParaRPr>
          </a:p>
        </p:txBody>
      </p:sp>
    </p:spTree>
    <p:extLst>
      <p:ext uri="{BB962C8B-B14F-4D97-AF65-F5344CB8AC3E}">
        <p14:creationId xmlns:p14="http://schemas.microsoft.com/office/powerpoint/2010/main" val="304514501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1AA3C5B-7F42-4401-9F28-A43579A93978}" type="datetimeFigureOut">
              <a:rPr lang="nl-BE" smtClean="0">
                <a:solidFill>
                  <a:srgbClr val="534949"/>
                </a:solidFill>
              </a:rPr>
              <a:pPr/>
              <a:t>25/05/2015</a:t>
            </a:fld>
            <a:endParaRPr lang="nl-BE">
              <a:solidFill>
                <a:srgbClr val="534949"/>
              </a:solidFill>
            </a:endParaRPr>
          </a:p>
        </p:txBody>
      </p:sp>
      <p:sp>
        <p:nvSpPr>
          <p:cNvPr id="18" name="Slide Number Placeholder 17"/>
          <p:cNvSpPr>
            <a:spLocks noGrp="1"/>
          </p:cNvSpPr>
          <p:nvPr>
            <p:ph type="sldNum" sz="quarter" idx="11"/>
          </p:nvPr>
        </p:nvSpPr>
        <p:spPr/>
        <p:txBody>
          <a:bodyPr rtlCol="0"/>
          <a:lstStyle/>
          <a:p>
            <a:fld id="{88F1E28E-5C39-4A3F-AF78-A3AA4DB98AF7}" type="slidenum">
              <a:rPr lang="nl-BE" smtClean="0"/>
              <a:pPr/>
              <a:t>‹#›</a:t>
            </a:fld>
            <a:endParaRPr lang="nl-BE"/>
          </a:p>
        </p:txBody>
      </p:sp>
      <p:sp>
        <p:nvSpPr>
          <p:cNvPr id="21" name="Footer Placeholder 20"/>
          <p:cNvSpPr>
            <a:spLocks noGrp="1"/>
          </p:cNvSpPr>
          <p:nvPr>
            <p:ph type="ftr" sz="quarter" idx="12"/>
          </p:nvPr>
        </p:nvSpPr>
        <p:spPr/>
        <p:txBody>
          <a:bodyPr rtlCol="0"/>
          <a:lstStyle/>
          <a:p>
            <a:endParaRPr lang="nl-BE">
              <a:solidFill>
                <a:srgbClr val="534949"/>
              </a:solidFill>
            </a:endParaRPr>
          </a:p>
        </p:txBody>
      </p:sp>
    </p:spTree>
    <p:extLst>
      <p:ext uri="{BB962C8B-B14F-4D97-AF65-F5344CB8AC3E}">
        <p14:creationId xmlns:p14="http://schemas.microsoft.com/office/powerpoint/2010/main" val="544758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534949"/>
                </a:solidFill>
              </a:rPr>
              <a:pPr/>
              <a:t>25/05/2015</a:t>
            </a:fld>
            <a:endParaRPr lang="nl-BE">
              <a:solidFill>
                <a:srgbClr val="534949"/>
              </a:solidFill>
            </a:endParaRPr>
          </a:p>
        </p:txBody>
      </p:sp>
      <p:sp>
        <p:nvSpPr>
          <p:cNvPr id="5" name="Footer Placeholder 4"/>
          <p:cNvSpPr>
            <a:spLocks noGrp="1"/>
          </p:cNvSpPr>
          <p:nvPr>
            <p:ph type="ftr" sz="quarter" idx="11"/>
          </p:nvPr>
        </p:nvSpPr>
        <p:spPr/>
        <p:txBody>
          <a:bodyPr/>
          <a:lstStyle/>
          <a:p>
            <a:endParaRPr lang="nl-BE">
              <a:solidFill>
                <a:srgbClr val="534949"/>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45633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534949"/>
                </a:solidFill>
              </a:rPr>
              <a:pPr/>
              <a:t>25/05/2015</a:t>
            </a:fld>
            <a:endParaRPr lang="nl-BE">
              <a:solidFill>
                <a:srgbClr val="534949"/>
              </a:solidFill>
            </a:endParaRPr>
          </a:p>
        </p:txBody>
      </p:sp>
      <p:sp>
        <p:nvSpPr>
          <p:cNvPr id="5" name="Footer Placeholder 4"/>
          <p:cNvSpPr>
            <a:spLocks noGrp="1"/>
          </p:cNvSpPr>
          <p:nvPr>
            <p:ph type="ftr" sz="quarter" idx="11"/>
          </p:nvPr>
        </p:nvSpPr>
        <p:spPr/>
        <p:txBody>
          <a:bodyPr/>
          <a:lstStyle/>
          <a:p>
            <a:endParaRPr lang="nl-BE">
              <a:solidFill>
                <a:srgbClr val="534949"/>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589122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nl-BE">
              <a:solidFill>
                <a:srgbClr val="696464"/>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40723695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9" name="Slide Number Placeholder 8"/>
          <p:cNvSpPr>
            <a:spLocks noGrp="1"/>
          </p:cNvSpPr>
          <p:nvPr>
            <p:ph type="sldNum" sz="quarter" idx="15"/>
          </p:nvPr>
        </p:nvSpPr>
        <p:spPr/>
        <p:txBody>
          <a:bodyPr rtlCol="0"/>
          <a:lstStyle/>
          <a:p>
            <a:fld id="{88F1E28E-5C39-4A3F-AF78-A3AA4DB98AF7}" type="slidenum">
              <a:rPr lang="nl-BE" smtClean="0"/>
              <a:pPr/>
              <a:t>‹#›</a:t>
            </a:fld>
            <a:endParaRPr lang="nl-BE"/>
          </a:p>
        </p:txBody>
      </p:sp>
      <p:sp>
        <p:nvSpPr>
          <p:cNvPr id="10" name="Footer Placeholder 9"/>
          <p:cNvSpPr>
            <a:spLocks noGrp="1"/>
          </p:cNvSpPr>
          <p:nvPr>
            <p:ph type="ftr" sz="quarter" idx="16"/>
          </p:nvPr>
        </p:nvSpPr>
        <p:spPr/>
        <p:txBody>
          <a:bodyPr rtlCol="0"/>
          <a:lstStyle/>
          <a:p>
            <a:endParaRPr lang="nl-BE">
              <a:solidFill>
                <a:srgbClr val="696464"/>
              </a:solidFill>
            </a:endParaRPr>
          </a:p>
        </p:txBody>
      </p:sp>
    </p:spTree>
    <p:extLst>
      <p:ext uri="{BB962C8B-B14F-4D97-AF65-F5344CB8AC3E}">
        <p14:creationId xmlns:p14="http://schemas.microsoft.com/office/powerpoint/2010/main" val="2961229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1AA3C5B-7F42-4401-9F28-A43579A93978}" type="datetimeFigureOut">
              <a:rPr lang="nl-BE" smtClean="0">
                <a:solidFill>
                  <a:srgbClr val="E9E5DC"/>
                </a:solidFill>
              </a:rPr>
              <a:pPr/>
              <a:t>25/05/2015</a:t>
            </a:fld>
            <a:endParaRPr lang="nl-BE">
              <a:solidFill>
                <a:srgbClr val="E9E5DC"/>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nl-BE">
              <a:solidFill>
                <a:srgbClr val="E9E5DC"/>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74173357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6" name="Footer Placeholder 5"/>
          <p:cNvSpPr>
            <a:spLocks noGrp="1"/>
          </p:cNvSpPr>
          <p:nvPr>
            <p:ph type="ftr" sz="quarter" idx="11"/>
          </p:nvPr>
        </p:nvSpPr>
        <p:spPr/>
        <p:txBody>
          <a:bodyPr/>
          <a:lstStyle/>
          <a:p>
            <a:endParaRPr lang="nl-BE">
              <a:solidFill>
                <a:srgbClr val="696464"/>
              </a:solidFill>
            </a:endParaRPr>
          </a:p>
        </p:txBody>
      </p:sp>
      <p:sp>
        <p:nvSpPr>
          <p:cNvPr id="7" name="Slide Number Placeholder 6"/>
          <p:cNvSpPr>
            <a:spLocks noGrp="1"/>
          </p:cNvSpPr>
          <p:nvPr>
            <p:ph type="sldNum" sz="quarter" idx="12"/>
          </p:nvPr>
        </p:nvSpPr>
        <p:spPr/>
        <p:txBody>
          <a:bodyPr/>
          <a:lstStyle/>
          <a:p>
            <a:fld id="{88F1E28E-5C39-4A3F-AF78-A3AA4DB98AF7}" type="slidenum">
              <a:rPr lang="nl-BE" smtClean="0"/>
              <a:pPr/>
              <a:t>‹#›</a:t>
            </a:fld>
            <a:endParaRPr lang="nl-BE"/>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77317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8" name="Footer Placeholder 7"/>
          <p:cNvSpPr>
            <a:spLocks noGrp="1"/>
          </p:cNvSpPr>
          <p:nvPr>
            <p:ph type="ftr" sz="quarter" idx="11"/>
          </p:nvPr>
        </p:nvSpPr>
        <p:spPr/>
        <p:txBody>
          <a:bodyPr/>
          <a:lstStyle/>
          <a:p>
            <a:endParaRPr lang="nl-BE">
              <a:solidFill>
                <a:srgbClr val="696464"/>
              </a:solidFill>
            </a:endParaRPr>
          </a:p>
        </p:txBody>
      </p:sp>
      <p:sp>
        <p:nvSpPr>
          <p:cNvPr id="9" name="Slide Number Placeholder 8"/>
          <p:cNvSpPr>
            <a:spLocks noGrp="1"/>
          </p:cNvSpPr>
          <p:nvPr>
            <p:ph type="sldNum" sz="quarter" idx="12"/>
          </p:nvPr>
        </p:nvSpPr>
        <p:spPr/>
        <p:txBody>
          <a:bodyPr/>
          <a:lstStyle/>
          <a:p>
            <a:fld id="{88F1E28E-5C39-4A3F-AF78-A3AA4DB98AF7}" type="slidenum">
              <a:rPr lang="nl-BE" smtClean="0"/>
              <a:pPr/>
              <a:t>‹#›</a:t>
            </a:fld>
            <a:endParaRPr lang="nl-BE"/>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3867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A97D9D80-FA04-43BA-B4DC-F7869A145DB3}" type="datetimeFigureOut">
              <a:rPr lang="nl-BE" smtClean="0"/>
              <a:t>25/05/2015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392535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7" name="Slide Number Placeholder 6"/>
          <p:cNvSpPr>
            <a:spLocks noGrp="1"/>
          </p:cNvSpPr>
          <p:nvPr>
            <p:ph type="sldNum" sz="quarter" idx="11"/>
          </p:nvPr>
        </p:nvSpPr>
        <p:spPr/>
        <p:txBody>
          <a:bodyPr rtlCol="0"/>
          <a:lstStyle/>
          <a:p>
            <a:fld id="{88F1E28E-5C39-4A3F-AF78-A3AA4DB98AF7}" type="slidenum">
              <a:rPr lang="nl-BE" smtClean="0"/>
              <a:pPr/>
              <a:t>‹#›</a:t>
            </a:fld>
            <a:endParaRPr lang="nl-BE"/>
          </a:p>
        </p:txBody>
      </p:sp>
      <p:sp>
        <p:nvSpPr>
          <p:cNvPr id="8" name="Footer Placeholder 7"/>
          <p:cNvSpPr>
            <a:spLocks noGrp="1"/>
          </p:cNvSpPr>
          <p:nvPr>
            <p:ph type="ftr" sz="quarter" idx="12"/>
          </p:nvPr>
        </p:nvSpPr>
        <p:spPr/>
        <p:txBody>
          <a:bodyPr rtlCol="0"/>
          <a:lstStyle/>
          <a:p>
            <a:endParaRPr lang="nl-BE">
              <a:solidFill>
                <a:srgbClr val="696464"/>
              </a:solidFill>
            </a:endParaRPr>
          </a:p>
        </p:txBody>
      </p:sp>
    </p:spTree>
    <p:extLst>
      <p:ext uri="{BB962C8B-B14F-4D97-AF65-F5344CB8AC3E}">
        <p14:creationId xmlns:p14="http://schemas.microsoft.com/office/powerpoint/2010/main" val="4127285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3" name="Footer Placeholder 2"/>
          <p:cNvSpPr>
            <a:spLocks noGrp="1"/>
          </p:cNvSpPr>
          <p:nvPr>
            <p:ph type="ftr" sz="quarter" idx="11"/>
          </p:nvPr>
        </p:nvSpPr>
        <p:spPr/>
        <p:txBody>
          <a:bodyPr/>
          <a:lstStyle/>
          <a:p>
            <a:endParaRPr lang="nl-BE">
              <a:solidFill>
                <a:srgbClr val="696464"/>
              </a:solidFill>
            </a:endParaRPr>
          </a:p>
        </p:txBody>
      </p:sp>
      <p:sp>
        <p:nvSpPr>
          <p:cNvPr id="4" name="Slide Number Placeholder 3"/>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689857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22" name="Slide Number Placeholder 21"/>
          <p:cNvSpPr>
            <a:spLocks noGrp="1"/>
          </p:cNvSpPr>
          <p:nvPr>
            <p:ph type="sldNum" sz="quarter" idx="15"/>
          </p:nvPr>
        </p:nvSpPr>
        <p:spPr/>
        <p:txBody>
          <a:bodyPr rtlCol="0"/>
          <a:lstStyle/>
          <a:p>
            <a:fld id="{88F1E28E-5C39-4A3F-AF78-A3AA4DB98AF7}" type="slidenum">
              <a:rPr lang="nl-BE" smtClean="0"/>
              <a:pPr/>
              <a:t>‹#›</a:t>
            </a:fld>
            <a:endParaRPr lang="nl-BE"/>
          </a:p>
        </p:txBody>
      </p:sp>
      <p:sp>
        <p:nvSpPr>
          <p:cNvPr id="23" name="Footer Placeholder 22"/>
          <p:cNvSpPr>
            <a:spLocks noGrp="1"/>
          </p:cNvSpPr>
          <p:nvPr>
            <p:ph type="ftr" sz="quarter" idx="16"/>
          </p:nvPr>
        </p:nvSpPr>
        <p:spPr/>
        <p:txBody>
          <a:bodyPr rtlCol="0"/>
          <a:lstStyle/>
          <a:p>
            <a:endParaRPr lang="nl-BE">
              <a:solidFill>
                <a:srgbClr val="696464"/>
              </a:solidFill>
            </a:endParaRPr>
          </a:p>
        </p:txBody>
      </p:sp>
    </p:spTree>
    <p:extLst>
      <p:ext uri="{BB962C8B-B14F-4D97-AF65-F5344CB8AC3E}">
        <p14:creationId xmlns:p14="http://schemas.microsoft.com/office/powerpoint/2010/main" val="163589377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1AA3C5B-7F42-4401-9F28-A43579A93978}" type="datetimeFigureOut">
              <a:rPr lang="nl-BE" smtClean="0">
                <a:solidFill>
                  <a:srgbClr val="696464"/>
                </a:solidFill>
              </a:rPr>
              <a:pPr/>
              <a:t>25/05/2015</a:t>
            </a:fld>
            <a:endParaRPr lang="nl-BE">
              <a:solidFill>
                <a:srgbClr val="696464"/>
              </a:solidFill>
            </a:endParaRPr>
          </a:p>
        </p:txBody>
      </p:sp>
      <p:sp>
        <p:nvSpPr>
          <p:cNvPr id="18" name="Slide Number Placeholder 17"/>
          <p:cNvSpPr>
            <a:spLocks noGrp="1"/>
          </p:cNvSpPr>
          <p:nvPr>
            <p:ph type="sldNum" sz="quarter" idx="11"/>
          </p:nvPr>
        </p:nvSpPr>
        <p:spPr/>
        <p:txBody>
          <a:bodyPr rtlCol="0"/>
          <a:lstStyle/>
          <a:p>
            <a:fld id="{88F1E28E-5C39-4A3F-AF78-A3AA4DB98AF7}" type="slidenum">
              <a:rPr lang="nl-BE" smtClean="0"/>
              <a:pPr/>
              <a:t>‹#›</a:t>
            </a:fld>
            <a:endParaRPr lang="nl-BE"/>
          </a:p>
        </p:txBody>
      </p:sp>
      <p:sp>
        <p:nvSpPr>
          <p:cNvPr id="21" name="Footer Placeholder 20"/>
          <p:cNvSpPr>
            <a:spLocks noGrp="1"/>
          </p:cNvSpPr>
          <p:nvPr>
            <p:ph type="ftr" sz="quarter" idx="12"/>
          </p:nvPr>
        </p:nvSpPr>
        <p:spPr/>
        <p:txBody>
          <a:bodyPr rtlCol="0"/>
          <a:lstStyle/>
          <a:p>
            <a:endParaRPr lang="nl-BE">
              <a:solidFill>
                <a:srgbClr val="696464"/>
              </a:solidFill>
            </a:endParaRPr>
          </a:p>
        </p:txBody>
      </p:sp>
    </p:spTree>
    <p:extLst>
      <p:ext uri="{BB962C8B-B14F-4D97-AF65-F5344CB8AC3E}">
        <p14:creationId xmlns:p14="http://schemas.microsoft.com/office/powerpoint/2010/main" val="3616309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5" name="Footer Placeholder 4"/>
          <p:cNvSpPr>
            <a:spLocks noGrp="1"/>
          </p:cNvSpPr>
          <p:nvPr>
            <p:ph type="ftr" sz="quarter" idx="11"/>
          </p:nvPr>
        </p:nvSpPr>
        <p:spPr/>
        <p:txBody>
          <a:bodyPr/>
          <a:lstStyle/>
          <a:p>
            <a:endParaRPr lang="nl-BE">
              <a:solidFill>
                <a:srgbClr val="696464"/>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750259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5" name="Footer Placeholder 4"/>
          <p:cNvSpPr>
            <a:spLocks noGrp="1"/>
          </p:cNvSpPr>
          <p:nvPr>
            <p:ph type="ftr" sz="quarter" idx="11"/>
          </p:nvPr>
        </p:nvSpPr>
        <p:spPr/>
        <p:txBody>
          <a:bodyPr/>
          <a:lstStyle/>
          <a:p>
            <a:endParaRPr lang="nl-BE">
              <a:solidFill>
                <a:srgbClr val="696464"/>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590612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1AA3C5B-7F42-4401-9F28-A43579A93978}" type="datetimeFigureOut">
              <a:rPr lang="nl-BE" smtClean="0">
                <a:solidFill>
                  <a:srgbClr val="69676D"/>
                </a:solidFill>
              </a:rPr>
              <a:pPr/>
              <a:t>25/05/2015</a:t>
            </a:fld>
            <a:endParaRPr lang="nl-BE">
              <a:solidFill>
                <a:srgbClr val="6967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nl-BE">
              <a:solidFill>
                <a:srgbClr val="6967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10498497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AA3C5B-7F42-4401-9F28-A43579A93978}" type="datetimeFigureOut">
              <a:rPr lang="nl-BE" smtClean="0">
                <a:solidFill>
                  <a:srgbClr val="69676D"/>
                </a:solidFill>
              </a:rPr>
              <a:pPr/>
              <a:t>25/05/2015</a:t>
            </a:fld>
            <a:endParaRPr lang="nl-BE">
              <a:solidFill>
                <a:srgbClr val="69676D"/>
              </a:solidFill>
            </a:endParaRPr>
          </a:p>
        </p:txBody>
      </p:sp>
      <p:sp>
        <p:nvSpPr>
          <p:cNvPr id="9" name="Slide Number Placeholder 8"/>
          <p:cNvSpPr>
            <a:spLocks noGrp="1"/>
          </p:cNvSpPr>
          <p:nvPr>
            <p:ph type="sldNum" sz="quarter" idx="15"/>
          </p:nvPr>
        </p:nvSpPr>
        <p:spPr/>
        <p:txBody>
          <a:bodyPr rtlCol="0"/>
          <a:lstStyle/>
          <a:p>
            <a:fld id="{88F1E28E-5C39-4A3F-AF78-A3AA4DB98AF7}" type="slidenum">
              <a:rPr lang="nl-BE" smtClean="0"/>
              <a:pPr/>
              <a:t>‹#›</a:t>
            </a:fld>
            <a:endParaRPr lang="nl-BE"/>
          </a:p>
        </p:txBody>
      </p:sp>
      <p:sp>
        <p:nvSpPr>
          <p:cNvPr id="10" name="Footer Placeholder 9"/>
          <p:cNvSpPr>
            <a:spLocks noGrp="1"/>
          </p:cNvSpPr>
          <p:nvPr>
            <p:ph type="ftr" sz="quarter" idx="16"/>
          </p:nvPr>
        </p:nvSpPr>
        <p:spPr/>
        <p:txBody>
          <a:bodyPr rtlCol="0"/>
          <a:lstStyle/>
          <a:p>
            <a:endParaRPr lang="nl-BE">
              <a:solidFill>
                <a:srgbClr val="69676D"/>
              </a:solidFill>
            </a:endParaRPr>
          </a:p>
        </p:txBody>
      </p:sp>
    </p:spTree>
    <p:extLst>
      <p:ext uri="{BB962C8B-B14F-4D97-AF65-F5344CB8AC3E}">
        <p14:creationId xmlns:p14="http://schemas.microsoft.com/office/powerpoint/2010/main" val="3614457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1AA3C5B-7F42-4401-9F28-A43579A93978}" type="datetimeFigureOut">
              <a:rPr lang="nl-BE" smtClean="0">
                <a:solidFill>
                  <a:srgbClr val="C9C2D1"/>
                </a:solidFill>
              </a:rPr>
              <a:pPr/>
              <a:t>25/05/2015</a:t>
            </a:fld>
            <a:endParaRPr lang="nl-BE">
              <a:solidFill>
                <a:srgbClr val="C9C2D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nl-BE">
              <a:solidFill>
                <a:srgbClr val="C9C2D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361078736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AA3C5B-7F42-4401-9F28-A43579A93978}" type="datetimeFigureOut">
              <a:rPr lang="nl-BE" smtClean="0">
                <a:solidFill>
                  <a:srgbClr val="69676D"/>
                </a:solidFill>
              </a:rPr>
              <a:pPr/>
              <a:t>25/05/2015</a:t>
            </a:fld>
            <a:endParaRPr lang="nl-BE">
              <a:solidFill>
                <a:srgbClr val="69676D"/>
              </a:solidFill>
            </a:endParaRPr>
          </a:p>
        </p:txBody>
      </p:sp>
      <p:sp>
        <p:nvSpPr>
          <p:cNvPr id="6" name="Footer Placeholder 5"/>
          <p:cNvSpPr>
            <a:spLocks noGrp="1"/>
          </p:cNvSpPr>
          <p:nvPr>
            <p:ph type="ftr" sz="quarter" idx="11"/>
          </p:nvPr>
        </p:nvSpPr>
        <p:spPr/>
        <p:txBody>
          <a:bodyPr/>
          <a:lstStyle/>
          <a:p>
            <a:endParaRPr lang="nl-BE">
              <a:solidFill>
                <a:srgbClr val="69676D"/>
              </a:solidFill>
            </a:endParaRPr>
          </a:p>
        </p:txBody>
      </p:sp>
      <p:sp>
        <p:nvSpPr>
          <p:cNvPr id="7" name="Slide Number Placeholder 6"/>
          <p:cNvSpPr>
            <a:spLocks noGrp="1"/>
          </p:cNvSpPr>
          <p:nvPr>
            <p:ph type="sldNum" sz="quarter" idx="12"/>
          </p:nvPr>
        </p:nvSpPr>
        <p:spPr/>
        <p:txBody>
          <a:bodyPr/>
          <a:lstStyle/>
          <a:p>
            <a:fld id="{88F1E28E-5C39-4A3F-AF78-A3AA4DB98AF7}" type="slidenum">
              <a:rPr lang="nl-BE" smtClean="0"/>
              <a:pPr/>
              <a:t>‹#›</a:t>
            </a:fld>
            <a:endParaRPr lang="nl-BE"/>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8430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A97D9D80-FA04-43BA-B4DC-F7869A145DB3}" type="datetimeFigureOut">
              <a:rPr lang="nl-BE" smtClean="0"/>
              <a:t>25/05/2015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2468055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AA3C5B-7F42-4401-9F28-A43579A93978}" type="datetimeFigureOut">
              <a:rPr lang="nl-BE" smtClean="0">
                <a:solidFill>
                  <a:srgbClr val="69676D"/>
                </a:solidFill>
              </a:rPr>
              <a:pPr/>
              <a:t>25/05/2015</a:t>
            </a:fld>
            <a:endParaRPr lang="nl-BE">
              <a:solidFill>
                <a:srgbClr val="69676D"/>
              </a:solidFill>
            </a:endParaRPr>
          </a:p>
        </p:txBody>
      </p:sp>
      <p:sp>
        <p:nvSpPr>
          <p:cNvPr id="8" name="Footer Placeholder 7"/>
          <p:cNvSpPr>
            <a:spLocks noGrp="1"/>
          </p:cNvSpPr>
          <p:nvPr>
            <p:ph type="ftr" sz="quarter" idx="11"/>
          </p:nvPr>
        </p:nvSpPr>
        <p:spPr/>
        <p:txBody>
          <a:bodyPr/>
          <a:lstStyle/>
          <a:p>
            <a:endParaRPr lang="nl-BE">
              <a:solidFill>
                <a:srgbClr val="69676D"/>
              </a:solidFill>
            </a:endParaRPr>
          </a:p>
        </p:txBody>
      </p:sp>
      <p:sp>
        <p:nvSpPr>
          <p:cNvPr id="9" name="Slide Number Placeholder 8"/>
          <p:cNvSpPr>
            <a:spLocks noGrp="1"/>
          </p:cNvSpPr>
          <p:nvPr>
            <p:ph type="sldNum" sz="quarter" idx="12"/>
          </p:nvPr>
        </p:nvSpPr>
        <p:spPr/>
        <p:txBody>
          <a:bodyPr/>
          <a:lstStyle/>
          <a:p>
            <a:fld id="{88F1E28E-5C39-4A3F-AF78-A3AA4DB98AF7}" type="slidenum">
              <a:rPr lang="nl-BE" smtClean="0"/>
              <a:pPr/>
              <a:t>‹#›</a:t>
            </a:fld>
            <a:endParaRPr lang="nl-BE"/>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085331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AA3C5B-7F42-4401-9F28-A43579A93978}" type="datetimeFigureOut">
              <a:rPr lang="nl-BE" smtClean="0">
                <a:solidFill>
                  <a:srgbClr val="69676D"/>
                </a:solidFill>
              </a:rPr>
              <a:pPr/>
              <a:t>25/05/2015</a:t>
            </a:fld>
            <a:endParaRPr lang="nl-BE">
              <a:solidFill>
                <a:srgbClr val="69676D"/>
              </a:solidFill>
            </a:endParaRPr>
          </a:p>
        </p:txBody>
      </p:sp>
      <p:sp>
        <p:nvSpPr>
          <p:cNvPr id="7" name="Slide Number Placeholder 6"/>
          <p:cNvSpPr>
            <a:spLocks noGrp="1"/>
          </p:cNvSpPr>
          <p:nvPr>
            <p:ph type="sldNum" sz="quarter" idx="11"/>
          </p:nvPr>
        </p:nvSpPr>
        <p:spPr/>
        <p:txBody>
          <a:bodyPr rtlCol="0"/>
          <a:lstStyle/>
          <a:p>
            <a:fld id="{88F1E28E-5C39-4A3F-AF78-A3AA4DB98AF7}" type="slidenum">
              <a:rPr lang="nl-BE" smtClean="0"/>
              <a:pPr/>
              <a:t>‹#›</a:t>
            </a:fld>
            <a:endParaRPr lang="nl-BE"/>
          </a:p>
        </p:txBody>
      </p:sp>
      <p:sp>
        <p:nvSpPr>
          <p:cNvPr id="8" name="Footer Placeholder 7"/>
          <p:cNvSpPr>
            <a:spLocks noGrp="1"/>
          </p:cNvSpPr>
          <p:nvPr>
            <p:ph type="ftr" sz="quarter" idx="12"/>
          </p:nvPr>
        </p:nvSpPr>
        <p:spPr/>
        <p:txBody>
          <a:bodyPr rtlCol="0"/>
          <a:lstStyle/>
          <a:p>
            <a:endParaRPr lang="nl-BE">
              <a:solidFill>
                <a:srgbClr val="69676D"/>
              </a:solidFill>
            </a:endParaRPr>
          </a:p>
        </p:txBody>
      </p:sp>
    </p:spTree>
    <p:extLst>
      <p:ext uri="{BB962C8B-B14F-4D97-AF65-F5344CB8AC3E}">
        <p14:creationId xmlns:p14="http://schemas.microsoft.com/office/powerpoint/2010/main" val="923266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A3C5B-7F42-4401-9F28-A43579A93978}" type="datetimeFigureOut">
              <a:rPr lang="nl-BE" smtClean="0">
                <a:solidFill>
                  <a:srgbClr val="69676D"/>
                </a:solidFill>
              </a:rPr>
              <a:pPr/>
              <a:t>25/05/2015</a:t>
            </a:fld>
            <a:endParaRPr lang="nl-BE">
              <a:solidFill>
                <a:srgbClr val="69676D"/>
              </a:solidFill>
            </a:endParaRPr>
          </a:p>
        </p:txBody>
      </p:sp>
      <p:sp>
        <p:nvSpPr>
          <p:cNvPr id="3" name="Footer Placeholder 2"/>
          <p:cNvSpPr>
            <a:spLocks noGrp="1"/>
          </p:cNvSpPr>
          <p:nvPr>
            <p:ph type="ftr" sz="quarter" idx="11"/>
          </p:nvPr>
        </p:nvSpPr>
        <p:spPr/>
        <p:txBody>
          <a:bodyPr/>
          <a:lstStyle/>
          <a:p>
            <a:endParaRPr lang="nl-BE">
              <a:solidFill>
                <a:srgbClr val="69676D"/>
              </a:solidFill>
            </a:endParaRPr>
          </a:p>
        </p:txBody>
      </p:sp>
      <p:sp>
        <p:nvSpPr>
          <p:cNvPr id="4" name="Slide Number Placeholder 3"/>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178836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1AA3C5B-7F42-4401-9F28-A43579A93978}" type="datetimeFigureOut">
              <a:rPr lang="nl-BE" smtClean="0">
                <a:solidFill>
                  <a:srgbClr val="69676D"/>
                </a:solidFill>
              </a:rPr>
              <a:pPr/>
              <a:t>25/05/2015</a:t>
            </a:fld>
            <a:endParaRPr lang="nl-BE">
              <a:solidFill>
                <a:srgbClr val="69676D"/>
              </a:solidFill>
            </a:endParaRPr>
          </a:p>
        </p:txBody>
      </p:sp>
      <p:sp>
        <p:nvSpPr>
          <p:cNvPr id="22" name="Slide Number Placeholder 21"/>
          <p:cNvSpPr>
            <a:spLocks noGrp="1"/>
          </p:cNvSpPr>
          <p:nvPr>
            <p:ph type="sldNum" sz="quarter" idx="15"/>
          </p:nvPr>
        </p:nvSpPr>
        <p:spPr/>
        <p:txBody>
          <a:bodyPr rtlCol="0"/>
          <a:lstStyle/>
          <a:p>
            <a:fld id="{88F1E28E-5C39-4A3F-AF78-A3AA4DB98AF7}" type="slidenum">
              <a:rPr lang="nl-BE" smtClean="0"/>
              <a:pPr/>
              <a:t>‹#›</a:t>
            </a:fld>
            <a:endParaRPr lang="nl-BE"/>
          </a:p>
        </p:txBody>
      </p:sp>
      <p:sp>
        <p:nvSpPr>
          <p:cNvPr id="23" name="Footer Placeholder 22"/>
          <p:cNvSpPr>
            <a:spLocks noGrp="1"/>
          </p:cNvSpPr>
          <p:nvPr>
            <p:ph type="ftr" sz="quarter" idx="16"/>
          </p:nvPr>
        </p:nvSpPr>
        <p:spPr/>
        <p:txBody>
          <a:bodyPr rtlCol="0"/>
          <a:lstStyle/>
          <a:p>
            <a:endParaRPr lang="nl-BE">
              <a:solidFill>
                <a:srgbClr val="69676D"/>
              </a:solidFill>
            </a:endParaRPr>
          </a:p>
        </p:txBody>
      </p:sp>
    </p:spTree>
    <p:extLst>
      <p:ext uri="{BB962C8B-B14F-4D97-AF65-F5344CB8AC3E}">
        <p14:creationId xmlns:p14="http://schemas.microsoft.com/office/powerpoint/2010/main" val="103787283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1AA3C5B-7F42-4401-9F28-A43579A93978}" type="datetimeFigureOut">
              <a:rPr lang="nl-BE" smtClean="0">
                <a:solidFill>
                  <a:srgbClr val="69676D"/>
                </a:solidFill>
              </a:rPr>
              <a:pPr/>
              <a:t>25/05/2015</a:t>
            </a:fld>
            <a:endParaRPr lang="nl-BE">
              <a:solidFill>
                <a:srgbClr val="69676D"/>
              </a:solidFill>
            </a:endParaRPr>
          </a:p>
        </p:txBody>
      </p:sp>
      <p:sp>
        <p:nvSpPr>
          <p:cNvPr id="18" name="Slide Number Placeholder 17"/>
          <p:cNvSpPr>
            <a:spLocks noGrp="1"/>
          </p:cNvSpPr>
          <p:nvPr>
            <p:ph type="sldNum" sz="quarter" idx="11"/>
          </p:nvPr>
        </p:nvSpPr>
        <p:spPr/>
        <p:txBody>
          <a:bodyPr rtlCol="0"/>
          <a:lstStyle/>
          <a:p>
            <a:fld id="{88F1E28E-5C39-4A3F-AF78-A3AA4DB98AF7}" type="slidenum">
              <a:rPr lang="nl-BE" smtClean="0"/>
              <a:pPr/>
              <a:t>‹#›</a:t>
            </a:fld>
            <a:endParaRPr lang="nl-BE"/>
          </a:p>
        </p:txBody>
      </p:sp>
      <p:sp>
        <p:nvSpPr>
          <p:cNvPr id="21" name="Footer Placeholder 20"/>
          <p:cNvSpPr>
            <a:spLocks noGrp="1"/>
          </p:cNvSpPr>
          <p:nvPr>
            <p:ph type="ftr" sz="quarter" idx="12"/>
          </p:nvPr>
        </p:nvSpPr>
        <p:spPr/>
        <p:txBody>
          <a:bodyPr rtlCol="0"/>
          <a:lstStyle/>
          <a:p>
            <a:endParaRPr lang="nl-BE">
              <a:solidFill>
                <a:srgbClr val="69676D"/>
              </a:solidFill>
            </a:endParaRPr>
          </a:p>
        </p:txBody>
      </p:sp>
    </p:spTree>
    <p:extLst>
      <p:ext uri="{BB962C8B-B14F-4D97-AF65-F5344CB8AC3E}">
        <p14:creationId xmlns:p14="http://schemas.microsoft.com/office/powerpoint/2010/main" val="3920860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69676D"/>
                </a:solidFill>
              </a:rPr>
              <a:pPr/>
              <a:t>25/05/2015</a:t>
            </a:fld>
            <a:endParaRPr lang="nl-BE">
              <a:solidFill>
                <a:srgbClr val="69676D"/>
              </a:solidFill>
            </a:endParaRPr>
          </a:p>
        </p:txBody>
      </p:sp>
      <p:sp>
        <p:nvSpPr>
          <p:cNvPr id="5" name="Footer Placeholder 4"/>
          <p:cNvSpPr>
            <a:spLocks noGrp="1"/>
          </p:cNvSpPr>
          <p:nvPr>
            <p:ph type="ftr" sz="quarter" idx="11"/>
          </p:nvPr>
        </p:nvSpPr>
        <p:spPr/>
        <p:txBody>
          <a:bodyPr/>
          <a:lstStyle/>
          <a:p>
            <a:endParaRPr lang="nl-BE">
              <a:solidFill>
                <a:srgbClr val="69676D"/>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196545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A3C5B-7F42-4401-9F28-A43579A93978}" type="datetimeFigureOut">
              <a:rPr lang="nl-BE" smtClean="0">
                <a:solidFill>
                  <a:srgbClr val="69676D"/>
                </a:solidFill>
              </a:rPr>
              <a:pPr/>
              <a:t>25/05/2015</a:t>
            </a:fld>
            <a:endParaRPr lang="nl-BE">
              <a:solidFill>
                <a:srgbClr val="69676D"/>
              </a:solidFill>
            </a:endParaRPr>
          </a:p>
        </p:txBody>
      </p:sp>
      <p:sp>
        <p:nvSpPr>
          <p:cNvPr id="5" name="Footer Placeholder 4"/>
          <p:cNvSpPr>
            <a:spLocks noGrp="1"/>
          </p:cNvSpPr>
          <p:nvPr>
            <p:ph type="ftr" sz="quarter" idx="11"/>
          </p:nvPr>
        </p:nvSpPr>
        <p:spPr/>
        <p:txBody>
          <a:bodyPr/>
          <a:lstStyle/>
          <a:p>
            <a:endParaRPr lang="nl-BE">
              <a:solidFill>
                <a:srgbClr val="69676D"/>
              </a:solidFill>
            </a:endParaRPr>
          </a:p>
        </p:txBody>
      </p:sp>
      <p:sp>
        <p:nvSpPr>
          <p:cNvPr id="6" name="Slide Number Placeholder 5"/>
          <p:cNvSpPr>
            <a:spLocks noGrp="1"/>
          </p:cNvSpPr>
          <p:nvPr>
            <p:ph type="sldNum" sz="quarter" idx="12"/>
          </p:nvPr>
        </p:nvSpPr>
        <p:spPr/>
        <p:txBody>
          <a:bodyPr/>
          <a:lstStyle/>
          <a:p>
            <a:fld id="{88F1E28E-5C39-4A3F-AF78-A3AA4DB98AF7}" type="slidenum">
              <a:rPr lang="nl-BE" smtClean="0"/>
              <a:pPr/>
              <a:t>‹#›</a:t>
            </a:fld>
            <a:endParaRPr lang="nl-BE"/>
          </a:p>
        </p:txBody>
      </p:sp>
    </p:spTree>
    <p:extLst>
      <p:ext uri="{BB962C8B-B14F-4D97-AF65-F5344CB8AC3E}">
        <p14:creationId xmlns:p14="http://schemas.microsoft.com/office/powerpoint/2010/main" val="2676784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mtClean="0">
                <a:solidFill>
                  <a:srgbClr val="292929"/>
                </a:solidFill>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2400" smtClean="0">
                <a:solidFill>
                  <a:srgbClr val="292929"/>
                </a:solidFill>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2400" smtClean="0">
                <a:solidFill>
                  <a:srgbClr val="292929"/>
                </a:solidFill>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281 h 1000"/>
                <a:gd name="T2" fmla="*/ 0 w 1000"/>
                <a:gd name="T3" fmla="*/ 281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BE" smtClean="0">
                <a:solidFill>
                  <a:srgbClr val="292929"/>
                </a:solidFill>
              </a:endParaRPr>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129 h 1000"/>
                <a:gd name="T6" fmla="*/ 0 w 1000"/>
                <a:gd name="T7" fmla="*/ 129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BE" smtClean="0">
                <a:solidFill>
                  <a:srgbClr val="292929"/>
                </a:solidFill>
              </a:endParaRPr>
            </a:p>
          </p:txBody>
        </p:sp>
      </p:grpSp>
      <p:sp>
        <p:nvSpPr>
          <p:cNvPr id="1638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en-US" noProof="0" smtClean="0"/>
              <a:t>Klik om het opmaakprofiel van de modelondertitel te bewerken</a:t>
            </a:r>
          </a:p>
        </p:txBody>
      </p:sp>
      <p:sp>
        <p:nvSpPr>
          <p:cNvPr id="16396"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noProof="0" smtClean="0"/>
              <a:t>Klik om het opmaakprofiel te bewerken</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292929"/>
              </a:solidFill>
            </a:endParaRPr>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292929"/>
              </a:solidFill>
            </a:endParaRPr>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DC80877E-CF6B-4AB0-9431-B9C3D9614883}"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674912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FC2F540-F42B-4BDF-9BC8-AB9D2645A60A}"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2562928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29CE896-DC4E-423C-BACE-E43425AF2007}"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76456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9D80-FA04-43BA-B4DC-F7869A145DB3}" type="datetimeFigureOut">
              <a:rPr lang="nl-BE" smtClean="0"/>
              <a:t>25/05/2015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3236513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C935267-8EAE-431A-9054-F4205FA45049}"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791884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E8A8769B-43A6-41E6-8373-2E7B06FEDEE2}"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757772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7B8CDA8-29E4-4147-A90A-EEAE50F2893C}"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3199545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1C66BB46-FE0A-4310-9322-8E0D823BEA99}"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2901020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12A8C75-5062-49B0-BD83-D77274DE8974}"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1339592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611FF8E5-569E-4927-8A6B-BBE217218616}"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2110512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55ADE6A-7772-401C-9F08-6B37F99E3598}"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1109111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FAE733E-5616-49F1-A03E-ED519123108F}"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1822633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nl-BE"/>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EAD6A52-659D-4892-A870-E5341FBF6D7F}"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3631661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3C40355-7FEC-4A7F-859C-FF6AA68BD7A7}"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346101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9D80-FA04-43BA-B4DC-F7869A145DB3}" type="datetimeFigureOut">
              <a:rPr lang="nl-BE" smtClean="0"/>
              <a:t>25/05/2015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42728709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nl-BE"/>
          </a:p>
        </p:txBody>
      </p:sp>
      <p:sp>
        <p:nvSpPr>
          <p:cNvPr id="3" name="Content Placeholder 2"/>
          <p:cNvSpPr>
            <a:spLocks noGrp="1"/>
          </p:cNvSpPr>
          <p:nvPr>
            <p:ph sz="quarter" idx="1"/>
          </p:nvPr>
        </p:nvSpPr>
        <p:spPr>
          <a:xfrm>
            <a:off x="949325" y="19812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half" idx="3"/>
          </p:nvPr>
        </p:nvSpPr>
        <p:spPr>
          <a:xfrm>
            <a:off x="949325" y="4114800"/>
            <a:ext cx="76612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C5EA1CC1-18D5-4956-AEBB-3B88452029FB}"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1899021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nl-BE"/>
          </a:p>
        </p:txBody>
      </p:sp>
      <p:sp>
        <p:nvSpPr>
          <p:cNvPr id="3" name="Content Placeholder 2"/>
          <p:cNvSpPr>
            <a:spLocks noGrp="1"/>
          </p:cNvSpPr>
          <p:nvPr>
            <p:ph sz="half" idx="1"/>
          </p:nvPr>
        </p:nvSpPr>
        <p:spPr>
          <a:xfrm>
            <a:off x="949325" y="1981200"/>
            <a:ext cx="76612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949325" y="4114800"/>
            <a:ext cx="76612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BF7DA3-B38E-49C7-BD93-CC4333D2010E}"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2726340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949325" y="1981200"/>
            <a:ext cx="76612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949325" y="4114800"/>
            <a:ext cx="76612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518D51C-7A26-4DC3-AA46-393D7B6A74B1}"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620110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1863" y="96838"/>
            <a:ext cx="7158037" cy="1412875"/>
          </a:xfrm>
        </p:spPr>
        <p:txBody>
          <a:bodyPr/>
          <a:lstStyle/>
          <a:p>
            <a:r>
              <a:rPr lang="en-US" smtClean="0"/>
              <a:t>Click to edit Master title style</a:t>
            </a:r>
            <a:endParaRPr lang="nl-BE"/>
          </a:p>
        </p:txBody>
      </p:sp>
      <p:sp>
        <p:nvSpPr>
          <p:cNvPr id="3" name="Content Placeholder 2"/>
          <p:cNvSpPr>
            <a:spLocks noGrp="1"/>
          </p:cNvSpPr>
          <p:nvPr>
            <p:ph sz="quarter" idx="1"/>
          </p:nvPr>
        </p:nvSpPr>
        <p:spPr>
          <a:xfrm>
            <a:off x="949325" y="19812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Content Placeholder 4"/>
          <p:cNvSpPr>
            <a:spLocks noGrp="1"/>
          </p:cNvSpPr>
          <p:nvPr>
            <p:ph sz="quarter" idx="3"/>
          </p:nvPr>
        </p:nvSpPr>
        <p:spPr>
          <a:xfrm>
            <a:off x="949325" y="41148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Content Placeholder 5"/>
          <p:cNvSpPr>
            <a:spLocks noGrp="1"/>
          </p:cNvSpPr>
          <p:nvPr>
            <p:ph sz="quarter" idx="4"/>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E90A1DCE-AACC-4076-8C54-A0FDFF62935B}"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96134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nl-BE"/>
          </a:p>
        </p:txBody>
      </p:sp>
      <p:sp>
        <p:nvSpPr>
          <p:cNvPr id="3" name="Content Placeholder 2"/>
          <p:cNvSpPr>
            <a:spLocks noGrp="1"/>
          </p:cNvSpPr>
          <p:nvPr>
            <p:ph sz="quarter" idx="1"/>
          </p:nvPr>
        </p:nvSpPr>
        <p:spPr>
          <a:xfrm>
            <a:off x="949325" y="19812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949325" y="41148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Content Placeholder 4"/>
          <p:cNvSpPr>
            <a:spLocks noGrp="1"/>
          </p:cNvSpPr>
          <p:nvPr>
            <p:ph sz="half" idx="3"/>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512677A-D0B8-42CC-B76F-8B1B95C35E3D}"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2049039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nl-BE"/>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292929"/>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292929"/>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6E476A3F-DDD1-460D-8530-86B0EDCC7C37}" type="slidenum">
              <a:rPr lang="en-US">
                <a:solidFill>
                  <a:srgbClr val="292929"/>
                </a:solidFill>
              </a:rPr>
              <a:pPr>
                <a:defRPr/>
              </a:pPr>
              <a:t>‹#›</a:t>
            </a:fld>
            <a:endParaRPr lang="en-US">
              <a:solidFill>
                <a:srgbClr val="292929"/>
              </a:solidFill>
            </a:endParaRPr>
          </a:p>
        </p:txBody>
      </p:sp>
    </p:spTree>
    <p:extLst>
      <p:ext uri="{BB962C8B-B14F-4D97-AF65-F5344CB8AC3E}">
        <p14:creationId xmlns:p14="http://schemas.microsoft.com/office/powerpoint/2010/main" val="2019303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0" y="836613"/>
            <a:ext cx="9177338" cy="6021387"/>
          </a:xfrm>
          <a:prstGeom prst="rect">
            <a:avLst/>
          </a:prstGeom>
          <a:gradFill rotWithShape="1">
            <a:gsLst>
              <a:gs pos="0">
                <a:srgbClr val="158CAF"/>
              </a:gs>
              <a:gs pos="100000">
                <a:srgbClr val="0A415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fontAlgn="base" hangingPunct="1">
              <a:spcBef>
                <a:spcPct val="50000"/>
              </a:spcBef>
              <a:spcAft>
                <a:spcPct val="0"/>
              </a:spcAft>
              <a:defRPr/>
            </a:pPr>
            <a:endParaRPr lang="nl-BE" sz="1800" smtClean="0">
              <a:solidFill>
                <a:srgbClr val="000000"/>
              </a:solidFill>
            </a:endParaRPr>
          </a:p>
        </p:txBody>
      </p:sp>
      <p:sp>
        <p:nvSpPr>
          <p:cNvPr id="4" name="Rectangle 7"/>
          <p:cNvSpPr>
            <a:spLocks noChangeArrowheads="1"/>
          </p:cNvSpPr>
          <p:nvPr/>
        </p:nvSpPr>
        <p:spPr bwMode="auto">
          <a:xfrm>
            <a:off x="0" y="0"/>
            <a:ext cx="9144000" cy="841375"/>
          </a:xfrm>
          <a:prstGeom prst="rect">
            <a:avLst/>
          </a:prstGeom>
          <a:solidFill>
            <a:schemeClr val="bg1"/>
          </a:solidFill>
          <a:ln w="0">
            <a:solidFill>
              <a:schemeClr val="tx1">
                <a:alpha val="0"/>
              </a:schemeClr>
            </a:solidFill>
            <a:miter lim="800000"/>
            <a:headEnd/>
            <a:tailEnd/>
          </a:ln>
        </p:spPr>
        <p:txBody>
          <a:bodyPr wrap="none" anchor="ctr"/>
          <a:lstStyle/>
          <a:p>
            <a:pPr algn="ctr" eaLnBrk="0" fontAlgn="base" hangingPunct="0">
              <a:spcBef>
                <a:spcPct val="0"/>
              </a:spcBef>
              <a:spcAft>
                <a:spcPct val="0"/>
              </a:spcAft>
            </a:pPr>
            <a:endParaRPr lang="nl-BE" sz="2400" smtClean="0">
              <a:solidFill>
                <a:srgbClr val="000E21"/>
              </a:solidFill>
            </a:endParaRPr>
          </a:p>
        </p:txBody>
      </p:sp>
      <p:pic>
        <p:nvPicPr>
          <p:cNvPr id="5" name="Picture 11" descr="SEDES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263" y="114300"/>
            <a:ext cx="3635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0" y="539750"/>
            <a:ext cx="9177338"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fontAlgn="base" hangingPunct="1">
              <a:spcBef>
                <a:spcPct val="50000"/>
              </a:spcBef>
              <a:spcAft>
                <a:spcPct val="0"/>
              </a:spcAft>
              <a:defRPr/>
            </a:pPr>
            <a:endParaRPr lang="nl-BE" sz="1800" smtClean="0">
              <a:solidFill>
                <a:srgbClr val="000000"/>
              </a:solidFill>
            </a:endParaRPr>
          </a:p>
        </p:txBody>
      </p:sp>
      <p:pic>
        <p:nvPicPr>
          <p:cNvPr id="7" name="Picture 9" descr="KULLOGO_RGB 1CM_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2479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3" descr="HR_CORPORATE-versie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2160588"/>
            <a:ext cx="159702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238500" y="2159000"/>
            <a:ext cx="5399088" cy="3240000"/>
          </a:xfrm>
        </p:spPr>
        <p:txBody>
          <a:bodyPr anchor="t"/>
          <a:lstStyle>
            <a:lvl1pPr>
              <a:defRPr sz="4000" baseline="0"/>
            </a:lvl1pPr>
          </a:lstStyle>
          <a:p>
            <a:r>
              <a:rPr lang="nl-NL" smtClean="0"/>
              <a:t>Klik om de stijl te bewerken</a:t>
            </a:r>
            <a:endParaRPr lang="nl-NL" dirty="0"/>
          </a:p>
        </p:txBody>
      </p:sp>
      <p:sp>
        <p:nvSpPr>
          <p:cNvPr id="9" name="Rectangle 20"/>
          <p:cNvSpPr>
            <a:spLocks noGrp="1" noChangeArrowheads="1"/>
          </p:cNvSpPr>
          <p:nvPr>
            <p:ph type="dt" sz="quarter" idx="10"/>
          </p:nvPr>
        </p:nvSpPr>
        <p:spPr>
          <a:xfrm>
            <a:off x="3238500" y="6372225"/>
            <a:ext cx="1260475" cy="360363"/>
          </a:xfrm>
        </p:spPr>
        <p:txBody>
          <a:bodyPr/>
          <a:lstStyle>
            <a:lvl1pPr>
              <a:defRPr>
                <a:solidFill>
                  <a:schemeClr val="bg1"/>
                </a:solidFill>
              </a:defRPr>
            </a:lvl1pPr>
          </a:lstStyle>
          <a:p>
            <a:pPr>
              <a:defRPr/>
            </a:pPr>
            <a:endParaRPr lang="nl-NL">
              <a:solidFill>
                <a:srgbClr val="FFFFFF"/>
              </a:solidFill>
            </a:endParaRPr>
          </a:p>
        </p:txBody>
      </p:sp>
      <p:sp>
        <p:nvSpPr>
          <p:cNvPr id="10" name="Rectangle 6"/>
          <p:cNvSpPr>
            <a:spLocks noGrp="1" noChangeArrowheads="1"/>
          </p:cNvSpPr>
          <p:nvPr>
            <p:ph type="sldNum" sz="quarter" idx="11"/>
          </p:nvPr>
        </p:nvSpPr>
        <p:spPr>
          <a:xfrm>
            <a:off x="7559675" y="6372225"/>
            <a:ext cx="1081088" cy="360363"/>
          </a:xfrm>
        </p:spPr>
        <p:txBody>
          <a:bodyPr/>
          <a:lstStyle>
            <a:lvl1pPr algn="r">
              <a:spcBef>
                <a:spcPct val="0"/>
              </a:spcBef>
              <a:defRPr sz="1200">
                <a:solidFill>
                  <a:schemeClr val="bg1"/>
                </a:solidFill>
              </a:defRPr>
            </a:lvl1pPr>
          </a:lstStyle>
          <a:p>
            <a:pPr>
              <a:defRPr/>
            </a:pPr>
            <a:fld id="{2722833E-14B2-4D18-B5E0-1AC097A140DA}" type="slidenum">
              <a:rPr lang="nl-NL">
                <a:solidFill>
                  <a:srgbClr val="FFFFFF"/>
                </a:solidFill>
              </a:rPr>
              <a:pPr>
                <a:defRPr/>
              </a:pPr>
              <a:t>‹#›</a:t>
            </a:fld>
            <a:endParaRPr lang="nl-NL" dirty="0">
              <a:solidFill>
                <a:srgbClr val="FFFFFF"/>
              </a:solidFill>
            </a:endParaRPr>
          </a:p>
        </p:txBody>
      </p:sp>
      <p:sp>
        <p:nvSpPr>
          <p:cNvPr id="11" name="Tijdelijke aanduiding voor voettekst 3"/>
          <p:cNvSpPr>
            <a:spLocks noGrp="1"/>
          </p:cNvSpPr>
          <p:nvPr>
            <p:ph type="ftr" sz="quarter" idx="12"/>
          </p:nvPr>
        </p:nvSpPr>
        <p:spPr>
          <a:xfrm>
            <a:off x="4679950" y="6372225"/>
            <a:ext cx="2771775" cy="360363"/>
          </a:xfrm>
        </p:spPr>
        <p:txBody>
          <a:bodyPr/>
          <a:lstStyle>
            <a:lvl1pPr>
              <a:defRPr>
                <a:solidFill>
                  <a:schemeClr val="bg1"/>
                </a:solidFill>
              </a:defRPr>
            </a:lvl1pPr>
          </a:lstStyle>
          <a:p>
            <a:pPr>
              <a:defRPr/>
            </a:pPr>
            <a:endParaRPr lang="nl-NL">
              <a:solidFill>
                <a:srgbClr val="FFFFFF"/>
              </a:solidFill>
            </a:endParaRPr>
          </a:p>
        </p:txBody>
      </p:sp>
    </p:spTree>
    <p:extLst>
      <p:ext uri="{BB962C8B-B14F-4D97-AF65-F5344CB8AC3E}">
        <p14:creationId xmlns:p14="http://schemas.microsoft.com/office/powerpoint/2010/main" val="18405616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solidFill>
                  <a:srgbClr val="182B52"/>
                </a:solidFill>
              </a:defRPr>
            </a:lvl1pPr>
            <a:lvl2pPr>
              <a:defRPr>
                <a:solidFill>
                  <a:srgbClr val="182B52"/>
                </a:solidFill>
              </a:defRPr>
            </a:lvl2pPr>
            <a:lvl3pPr>
              <a:defRPr>
                <a:solidFill>
                  <a:srgbClr val="182B52"/>
                </a:solidFill>
              </a:defRPr>
            </a:lvl3pPr>
            <a:lvl4pPr>
              <a:defRPr>
                <a:solidFill>
                  <a:srgbClr val="182B52"/>
                </a:solidFill>
              </a:defRPr>
            </a:lvl4pPr>
            <a:lvl5pPr>
              <a:defRPr>
                <a:solidFill>
                  <a:srgbClr val="182B5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FA4726C-1748-4766-8765-60EB0C682381}" type="slidenum">
              <a:rPr lang="nl-NL"/>
              <a:pPr>
                <a:defRPr/>
              </a:pPr>
              <a:t>‹#›</a:t>
            </a:fld>
            <a:endParaRPr lang="nl-NL" dirty="0"/>
          </a:p>
        </p:txBody>
      </p:sp>
    </p:spTree>
    <p:extLst>
      <p:ext uri="{BB962C8B-B14F-4D97-AF65-F5344CB8AC3E}">
        <p14:creationId xmlns:p14="http://schemas.microsoft.com/office/powerpoint/2010/main" val="22636966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4320000"/>
            <a:ext cx="7920000" cy="1440000"/>
          </a:xfrm>
        </p:spPr>
        <p:txBody>
          <a:bodyPr anchor="t"/>
          <a:lstStyle>
            <a:lvl1pPr algn="l">
              <a:defRPr sz="3600" b="1" cap="all">
                <a:solidFill>
                  <a:srgbClr val="182B52"/>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0000" y="2880000"/>
            <a:ext cx="7920000" cy="1440000"/>
          </a:xfrm>
        </p:spPr>
        <p:txBody>
          <a:bodyPr anchor="b"/>
          <a:lstStyle>
            <a:lvl1pPr marL="0" indent="0">
              <a:buNone/>
              <a:defRPr sz="2000">
                <a:solidFill>
                  <a:srgbClr val="182B5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D304177-E5BD-4278-80BF-770E46D60EA5}" type="slidenum">
              <a:rPr lang="nl-NL"/>
              <a:pPr>
                <a:defRPr/>
              </a:pPr>
              <a:t>‹#›</a:t>
            </a:fld>
            <a:endParaRPr lang="nl-NL" dirty="0"/>
          </a:p>
        </p:txBody>
      </p:sp>
    </p:spTree>
    <p:extLst>
      <p:ext uri="{BB962C8B-B14F-4D97-AF65-F5344CB8AC3E}">
        <p14:creationId xmlns:p14="http://schemas.microsoft.com/office/powerpoint/2010/main" val="2555312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719139" y="1258888"/>
            <a:ext cx="3852862"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786314" y="1285860"/>
            <a:ext cx="3852000"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3FC9D1F-DD4D-4009-B75D-5EB40F94BA81}" type="slidenum">
              <a:rPr lang="nl-NL"/>
              <a:pPr>
                <a:defRPr/>
              </a:pPr>
              <a:t>‹#›</a:t>
            </a:fld>
            <a:endParaRPr lang="nl-NL" dirty="0"/>
          </a:p>
        </p:txBody>
      </p:sp>
    </p:spTree>
    <p:extLst>
      <p:ext uri="{BB962C8B-B14F-4D97-AF65-F5344CB8AC3E}">
        <p14:creationId xmlns:p14="http://schemas.microsoft.com/office/powerpoint/2010/main" val="133482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9D80-FA04-43BA-B4DC-F7869A145DB3}" type="datetimeFigureOut">
              <a:rPr lang="nl-BE" smtClean="0"/>
              <a:t>25/05/2015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1B63255-BFFE-4D31-B1B5-61A242D9C7CE}" type="slidenum">
              <a:rPr lang="nl-BE" smtClean="0"/>
              <a:t>‹#›</a:t>
            </a:fld>
            <a:endParaRPr lang="nl-BE"/>
          </a:p>
        </p:txBody>
      </p:sp>
    </p:spTree>
    <p:extLst>
      <p:ext uri="{BB962C8B-B14F-4D97-AF65-F5344CB8AC3E}">
        <p14:creationId xmlns:p14="http://schemas.microsoft.com/office/powerpoint/2010/main" val="1236861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0000" y="1535113"/>
            <a:ext cx="3780000"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720000" y="2160000"/>
            <a:ext cx="3780000"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30663"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0"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CFC40A6-3373-42C3-8323-C1C24E23F103}" type="slidenum">
              <a:rPr lang="nl-NL"/>
              <a:pPr>
                <a:defRPr/>
              </a:pPr>
              <a:t>‹#›</a:t>
            </a:fld>
            <a:endParaRPr lang="nl-NL" dirty="0"/>
          </a:p>
        </p:txBody>
      </p:sp>
    </p:spTree>
    <p:extLst>
      <p:ext uri="{BB962C8B-B14F-4D97-AF65-F5344CB8AC3E}">
        <p14:creationId xmlns:p14="http://schemas.microsoft.com/office/powerpoint/2010/main" val="11338524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44EF0CA3-2705-46CF-9E50-2F55628F03B3}" type="slidenum">
              <a:rPr lang="nl-NL"/>
              <a:pPr>
                <a:defRPr/>
              </a:pPr>
              <a:t>‹#›</a:t>
            </a:fld>
            <a:endParaRPr lang="nl-NL" dirty="0"/>
          </a:p>
        </p:txBody>
      </p:sp>
    </p:spTree>
    <p:extLst>
      <p:ext uri="{BB962C8B-B14F-4D97-AF65-F5344CB8AC3E}">
        <p14:creationId xmlns:p14="http://schemas.microsoft.com/office/powerpoint/2010/main" val="20857664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rgbClr val="182B52"/>
                </a:solidFill>
              </a:defRPr>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1792288" y="1071545"/>
            <a:ext cx="5486400" cy="3656029"/>
          </a:xfrm>
        </p:spPr>
        <p:txBody>
          <a:bodyPr/>
          <a:lstStyle>
            <a:lvl1pPr marL="0" indent="0">
              <a:buNone/>
              <a:defRPr sz="3200">
                <a:solidFill>
                  <a:srgbClr val="182B5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600">
                <a:solidFill>
                  <a:srgbClr val="182B5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E3731A9-2E4B-4845-97C2-F0AC394CB992}" type="slidenum">
              <a:rPr lang="nl-NL"/>
              <a:pPr>
                <a:defRPr/>
              </a:pPr>
              <a:t>‹#›</a:t>
            </a:fld>
            <a:endParaRPr lang="nl-NL" dirty="0"/>
          </a:p>
        </p:txBody>
      </p:sp>
    </p:spTree>
    <p:extLst>
      <p:ext uri="{BB962C8B-B14F-4D97-AF65-F5344CB8AC3E}">
        <p14:creationId xmlns:p14="http://schemas.microsoft.com/office/powerpoint/2010/main" val="10268869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52800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244165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89145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7590244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8905210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956773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56ACE-8E90-4179-B331-9100680EB9AD}" type="datetimeFigureOut">
              <a:rPr lang="nl-BE">
                <a:solidFill>
                  <a:prstClr val="black">
                    <a:tint val="75000"/>
                  </a:prstClr>
                </a:solidFill>
              </a:rPr>
              <a:pPr/>
              <a:t>25/05/2015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A5E8037D-8E4F-4EEB-9FB8-F59AC93868D0}" type="slidenum">
              <a:rPr lang="nl-BE">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3283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10" Type="http://schemas.openxmlformats.org/officeDocument/2006/relationships/image" Target="../media/image3.jpeg"/><Relationship Id="rId4" Type="http://schemas.openxmlformats.org/officeDocument/2006/relationships/slideLayout" Target="../slideLayouts/slideLayout89.xml"/><Relationship Id="rId9"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D9D80-FA04-43BA-B4DC-F7869A145DB3}" type="datetimeFigureOut">
              <a:rPr lang="nl-BE" smtClean="0"/>
              <a:t>25/05/2015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63255-BFFE-4D31-B1B5-61A242D9C7CE}" type="slidenum">
              <a:rPr lang="nl-BE" smtClean="0"/>
              <a:t>‹#›</a:t>
            </a:fld>
            <a:endParaRPr lang="nl-BE"/>
          </a:p>
        </p:txBody>
      </p:sp>
    </p:spTree>
    <p:extLst>
      <p:ext uri="{BB962C8B-B14F-4D97-AF65-F5344CB8AC3E}">
        <p14:creationId xmlns:p14="http://schemas.microsoft.com/office/powerpoint/2010/main" val="4074532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1665545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D9D80-FA04-43BA-B4DC-F7869A145DB3}" type="datetimeFigureOut">
              <a:rPr lang="nl-BE" smtClean="0">
                <a:solidFill>
                  <a:prstClr val="black">
                    <a:tint val="75000"/>
                  </a:prstClr>
                </a:solidFill>
              </a:rPr>
              <a:pPr/>
              <a:t>25/05/2015</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63255-BFFE-4D31-B1B5-61A242D9C7CE}"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74494757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AA3C5B-7F42-4401-9F28-A43579A93978}" type="datetimeFigureOut">
              <a:rPr lang="nl-BE" smtClean="0">
                <a:solidFill>
                  <a:srgbClr val="000000"/>
                </a:solidFill>
              </a:rPr>
              <a:pPr/>
              <a:t>25/05/2015</a:t>
            </a:fld>
            <a:endParaRPr lang="nl-BE">
              <a:solidFill>
                <a:srgbClr val="000000"/>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a:solidFill>
                <a:srgbClr val="000000"/>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8F1E28E-5C39-4A3F-AF78-A3AA4DB98AF7}" type="slidenum">
              <a:rPr lang="nl-BE" smtClean="0"/>
              <a:pPr/>
              <a:t>‹#›</a:t>
            </a:fld>
            <a:endParaRPr lang="nl-BE"/>
          </a:p>
        </p:txBody>
      </p:sp>
    </p:spTree>
    <p:extLst>
      <p:ext uri="{BB962C8B-B14F-4D97-AF65-F5344CB8AC3E}">
        <p14:creationId xmlns:p14="http://schemas.microsoft.com/office/powerpoint/2010/main" val="41780683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a:solidFill>
                <a:srgbClr val="696464"/>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8F1E28E-5C39-4A3F-AF78-A3AA4DB98AF7}" type="slidenum">
              <a:rPr lang="nl-BE" smtClean="0"/>
              <a:pPr/>
              <a:t>‹#›</a:t>
            </a:fld>
            <a:endParaRPr lang="nl-BE"/>
          </a:p>
        </p:txBody>
      </p:sp>
    </p:spTree>
    <p:extLst>
      <p:ext uri="{BB962C8B-B14F-4D97-AF65-F5344CB8AC3E}">
        <p14:creationId xmlns:p14="http://schemas.microsoft.com/office/powerpoint/2010/main" val="22254727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AA3C5B-7F42-4401-9F28-A43579A93978}" type="datetimeFigureOut">
              <a:rPr lang="nl-BE" smtClean="0">
                <a:solidFill>
                  <a:srgbClr val="534949"/>
                </a:solidFill>
              </a:rPr>
              <a:pPr/>
              <a:t>25/05/2015</a:t>
            </a:fld>
            <a:endParaRPr lang="nl-BE">
              <a:solidFill>
                <a:srgbClr val="534949"/>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a:solidFill>
                <a:srgbClr val="534949"/>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8F1E28E-5C39-4A3F-AF78-A3AA4DB98AF7}" type="slidenum">
              <a:rPr lang="nl-BE" smtClean="0"/>
              <a:pPr/>
              <a:t>‹#›</a:t>
            </a:fld>
            <a:endParaRPr lang="nl-BE"/>
          </a:p>
        </p:txBody>
      </p:sp>
    </p:spTree>
    <p:extLst>
      <p:ext uri="{BB962C8B-B14F-4D97-AF65-F5344CB8AC3E}">
        <p14:creationId xmlns:p14="http://schemas.microsoft.com/office/powerpoint/2010/main" val="18975940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AA3C5B-7F42-4401-9F28-A43579A93978}" type="datetimeFigureOut">
              <a:rPr lang="nl-BE" smtClean="0">
                <a:solidFill>
                  <a:srgbClr val="696464"/>
                </a:solidFill>
              </a:rPr>
              <a:pPr/>
              <a:t>25/05/2015</a:t>
            </a:fld>
            <a:endParaRPr lang="nl-BE">
              <a:solidFill>
                <a:srgbClr val="696464"/>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a:solidFill>
                <a:srgbClr val="696464"/>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8F1E28E-5C39-4A3F-AF78-A3AA4DB98AF7}" type="slidenum">
              <a:rPr lang="nl-BE" smtClean="0"/>
              <a:pPr/>
              <a:t>‹#›</a:t>
            </a:fld>
            <a:endParaRPr lang="nl-BE"/>
          </a:p>
        </p:txBody>
      </p:sp>
    </p:spTree>
    <p:extLst>
      <p:ext uri="{BB962C8B-B14F-4D97-AF65-F5344CB8AC3E}">
        <p14:creationId xmlns:p14="http://schemas.microsoft.com/office/powerpoint/2010/main" val="40658022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AA3C5B-7F42-4401-9F28-A43579A93978}" type="datetimeFigureOut">
              <a:rPr lang="nl-BE" smtClean="0">
                <a:solidFill>
                  <a:srgbClr val="69676D"/>
                </a:solidFill>
              </a:rPr>
              <a:pPr/>
              <a:t>25/05/2015</a:t>
            </a:fld>
            <a:endParaRPr lang="nl-BE">
              <a:solidFill>
                <a:srgbClr val="6967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a:solidFill>
                <a:srgbClr val="6967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8F1E28E-5C39-4A3F-AF78-A3AA4DB98AF7}" type="slidenum">
              <a:rPr lang="nl-BE" smtClean="0"/>
              <a:pPr/>
              <a:t>‹#›</a:t>
            </a:fld>
            <a:endParaRPr lang="nl-BE"/>
          </a:p>
        </p:txBody>
      </p:sp>
    </p:spTree>
    <p:extLst>
      <p:ext uri="{BB962C8B-B14F-4D97-AF65-F5344CB8AC3E}">
        <p14:creationId xmlns:p14="http://schemas.microsoft.com/office/powerpoint/2010/main" val="386827651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2400" smtClean="0">
              <a:solidFill>
                <a:srgbClr val="292929"/>
              </a:solidFill>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nl-NL" sz="2400" smtClean="0">
              <a:solidFill>
                <a:srgbClr val="292929"/>
              </a:solidFill>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Klik om het opmaakprofiel te bewerken</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5366"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US">
              <a:solidFill>
                <a:srgbClr val="292929"/>
              </a:solidFill>
            </a:endParaRPr>
          </a:p>
        </p:txBody>
      </p:sp>
      <p:sp>
        <p:nvSpPr>
          <p:cNvPr id="15367"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US">
              <a:solidFill>
                <a:srgbClr val="292929"/>
              </a:solidFill>
            </a:endParaRPr>
          </a:p>
        </p:txBody>
      </p:sp>
      <p:sp>
        <p:nvSpPr>
          <p:cNvPr id="15368"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E421818D-5116-469F-BF69-273ECBC7A2DF}" type="slidenum">
              <a:rPr lang="en-US">
                <a:solidFill>
                  <a:srgbClr val="292929"/>
                </a:solidFill>
              </a:rPr>
              <a:pPr fontAlgn="base">
                <a:spcBef>
                  <a:spcPct val="0"/>
                </a:spcBef>
                <a:spcAft>
                  <a:spcPct val="0"/>
                </a:spcAft>
                <a:defRPr/>
              </a:pPr>
              <a:t>‹#›</a:t>
            </a:fld>
            <a:endParaRPr lang="en-US">
              <a:solidFill>
                <a:srgbClr val="292929"/>
              </a:solidFill>
            </a:endParaRPr>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BE" smtClean="0">
              <a:solidFill>
                <a:srgbClr val="292929"/>
              </a:solidFill>
            </a:endParaRPr>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BE" smtClean="0">
              <a:solidFill>
                <a:srgbClr val="292929"/>
              </a:solidFill>
            </a:endParaRPr>
          </a:p>
        </p:txBody>
      </p:sp>
    </p:spTree>
    <p:extLst>
      <p:ext uri="{BB962C8B-B14F-4D97-AF65-F5344CB8AC3E}">
        <p14:creationId xmlns:p14="http://schemas.microsoft.com/office/powerpoint/2010/main" val="23038447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CORP_BACKG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KULLOGO_RGB 1CM_PS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8875" y="0"/>
            <a:ext cx="361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719138" y="6372225"/>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200">
                <a:solidFill>
                  <a:srgbClr val="182B52"/>
                </a:solidFill>
              </a:defRPr>
            </a:lvl1pPr>
          </a:lstStyle>
          <a:p>
            <a:pPr fontAlgn="base">
              <a:spcAft>
                <a:spcPct val="0"/>
              </a:spcAft>
              <a:defRPr/>
            </a:pPr>
            <a:endParaRPr lang="nl-NL"/>
          </a:p>
        </p:txBody>
      </p:sp>
      <p:sp>
        <p:nvSpPr>
          <p:cNvPr id="1029" name="Rectangle 5"/>
          <p:cNvSpPr>
            <a:spLocks noGrp="1" noChangeArrowheads="1"/>
          </p:cNvSpPr>
          <p:nvPr>
            <p:ph type="ftr" sz="quarter" idx="3"/>
          </p:nvPr>
        </p:nvSpPr>
        <p:spPr bwMode="auto">
          <a:xfrm>
            <a:off x="2879725" y="6372225"/>
            <a:ext cx="36004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spcBef>
                <a:spcPct val="0"/>
              </a:spcBef>
              <a:defRPr sz="1200">
                <a:solidFill>
                  <a:srgbClr val="182B52"/>
                </a:solidFill>
              </a:defRPr>
            </a:lvl1pPr>
          </a:lstStyle>
          <a:p>
            <a:pPr fontAlgn="base">
              <a:spcAft>
                <a:spcPct val="0"/>
              </a:spcAft>
              <a:defRPr/>
            </a:pPr>
            <a:endParaRPr lang="nl-NL"/>
          </a:p>
        </p:txBody>
      </p:sp>
      <p:sp>
        <p:nvSpPr>
          <p:cNvPr id="1030" name="Rectangle 6"/>
          <p:cNvSpPr>
            <a:spLocks noGrp="1" noChangeArrowheads="1"/>
          </p:cNvSpPr>
          <p:nvPr>
            <p:ph type="sldNum" sz="quarter" idx="4"/>
          </p:nvPr>
        </p:nvSpPr>
        <p:spPr bwMode="auto">
          <a:xfrm>
            <a:off x="6840538" y="6372225"/>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200">
                <a:solidFill>
                  <a:srgbClr val="182B52"/>
                </a:solidFill>
              </a:defRPr>
            </a:lvl1pPr>
          </a:lstStyle>
          <a:p>
            <a:pPr fontAlgn="base">
              <a:spcAft>
                <a:spcPct val="0"/>
              </a:spcAft>
              <a:defRPr/>
            </a:pPr>
            <a:fld id="{FEC64C46-D92D-4ED0-BFD8-1E8399D346F9}" type="slidenum">
              <a:rPr lang="nl-NL"/>
              <a:pPr fontAlgn="base">
                <a:spcAft>
                  <a:spcPct val="0"/>
                </a:spcAft>
                <a:defRPr/>
              </a:pPr>
              <a:t>‹#›</a:t>
            </a:fld>
            <a:endParaRPr lang="nl-NL" dirty="0"/>
          </a:p>
        </p:txBody>
      </p:sp>
      <p:sp>
        <p:nvSpPr>
          <p:cNvPr id="1031" name="Rectangle 12"/>
          <p:cNvSpPr>
            <a:spLocks noGrp="1" noChangeArrowheads="1"/>
          </p:cNvSpPr>
          <p:nvPr>
            <p:ph type="body" idx="1"/>
          </p:nvPr>
        </p:nvSpPr>
        <p:spPr bwMode="auto">
          <a:xfrm>
            <a:off x="719138" y="1439863"/>
            <a:ext cx="7920037"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32" name="Rectangle 15"/>
          <p:cNvSpPr>
            <a:spLocks noGrp="1" noChangeArrowheads="1"/>
          </p:cNvSpPr>
          <p:nvPr>
            <p:ph type="title"/>
          </p:nvPr>
        </p:nvSpPr>
        <p:spPr bwMode="auto">
          <a:xfrm>
            <a:off x="719138" y="0"/>
            <a:ext cx="79200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ctr" anchorCtr="0" compatLnSpc="1">
            <a:prstTxWarp prst="textNoShape">
              <a:avLst/>
            </a:prstTxWarp>
          </a:bodyPr>
          <a:lstStyle/>
          <a:p>
            <a:pPr lvl="0"/>
            <a:r>
              <a:rPr lang="nl-NL" smtClean="0"/>
              <a:t>Klik en typ de titel</a:t>
            </a:r>
          </a:p>
        </p:txBody>
      </p:sp>
    </p:spTree>
    <p:extLst>
      <p:ext uri="{BB962C8B-B14F-4D97-AF65-F5344CB8AC3E}">
        <p14:creationId xmlns:p14="http://schemas.microsoft.com/office/powerpoint/2010/main" val="289658999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182B52"/>
          </a:solidFill>
          <a:latin typeface="+mn-lt"/>
          <a:ea typeface="+mn-ea"/>
          <a:cs typeface="+mn-cs"/>
        </a:defRPr>
      </a:lvl1pPr>
      <a:lvl2pPr marL="742950" indent="-285750" algn="l" rtl="0" eaLnBrk="0" fontAlgn="base" hangingPunct="0">
        <a:spcBef>
          <a:spcPct val="20000"/>
        </a:spcBef>
        <a:spcAft>
          <a:spcPct val="0"/>
        </a:spcAft>
        <a:buChar char="–"/>
        <a:defRPr sz="2000">
          <a:solidFill>
            <a:srgbClr val="182B52"/>
          </a:solidFill>
          <a:latin typeface="+mn-lt"/>
        </a:defRPr>
      </a:lvl2pPr>
      <a:lvl3pPr marL="1143000" indent="-228600" algn="l" rtl="0" eaLnBrk="0" fontAlgn="base" hangingPunct="0">
        <a:spcBef>
          <a:spcPct val="20000"/>
        </a:spcBef>
        <a:spcAft>
          <a:spcPct val="0"/>
        </a:spcAft>
        <a:buChar char="•"/>
        <a:defRPr sz="1600">
          <a:solidFill>
            <a:srgbClr val="182B52"/>
          </a:solidFill>
          <a:latin typeface="+mn-lt"/>
        </a:defRPr>
      </a:lvl3pPr>
      <a:lvl4pPr marL="1600200" indent="-228600" algn="l" rtl="0" eaLnBrk="0" fontAlgn="base" hangingPunct="0">
        <a:spcBef>
          <a:spcPct val="20000"/>
        </a:spcBef>
        <a:spcAft>
          <a:spcPct val="0"/>
        </a:spcAft>
        <a:buChar char="–"/>
        <a:defRPr sz="1600">
          <a:solidFill>
            <a:srgbClr val="182B52"/>
          </a:solidFill>
          <a:latin typeface="+mn-lt"/>
        </a:defRPr>
      </a:lvl4pPr>
      <a:lvl5pPr marL="2057400" indent="-228600" algn="l" rtl="0" eaLnBrk="0" fontAlgn="base" hangingPunct="0">
        <a:spcBef>
          <a:spcPct val="20000"/>
        </a:spcBef>
        <a:spcAft>
          <a:spcPct val="0"/>
        </a:spcAft>
        <a:buChar char="•"/>
        <a:defRPr sz="1600">
          <a:solidFill>
            <a:srgbClr val="182B52"/>
          </a:solidFill>
          <a:latin typeface="+mn-lt"/>
        </a:defRPr>
      </a:lvl5pPr>
      <a:lvl6pPr marL="2514600" indent="-228600" algn="l" rtl="0" eaLnBrk="1" fontAlgn="base" hangingPunct="1">
        <a:spcBef>
          <a:spcPct val="20000"/>
        </a:spcBef>
        <a:spcAft>
          <a:spcPct val="0"/>
        </a:spcAft>
        <a:buChar char="•"/>
        <a:defRPr sz="1600">
          <a:solidFill>
            <a:srgbClr val="182B52"/>
          </a:solidFill>
          <a:latin typeface="+mn-lt"/>
        </a:defRPr>
      </a:lvl6pPr>
      <a:lvl7pPr marL="2971800" indent="-228600" algn="l" rtl="0" eaLnBrk="1" fontAlgn="base" hangingPunct="1">
        <a:spcBef>
          <a:spcPct val="20000"/>
        </a:spcBef>
        <a:spcAft>
          <a:spcPct val="0"/>
        </a:spcAft>
        <a:buChar char="•"/>
        <a:defRPr sz="1600">
          <a:solidFill>
            <a:srgbClr val="182B52"/>
          </a:solidFill>
          <a:latin typeface="+mn-lt"/>
        </a:defRPr>
      </a:lvl7pPr>
      <a:lvl8pPr marL="3429000" indent="-228600" algn="l" rtl="0" eaLnBrk="1" fontAlgn="base" hangingPunct="1">
        <a:spcBef>
          <a:spcPct val="20000"/>
        </a:spcBef>
        <a:spcAft>
          <a:spcPct val="0"/>
        </a:spcAft>
        <a:buChar char="•"/>
        <a:defRPr sz="1600">
          <a:solidFill>
            <a:srgbClr val="182B52"/>
          </a:solidFill>
          <a:latin typeface="+mn-lt"/>
        </a:defRPr>
      </a:lvl8pPr>
      <a:lvl9pPr marL="3886200" indent="-228600" algn="l" rtl="0" eaLnBrk="1" fontAlgn="base" hangingPunct="1">
        <a:spcBef>
          <a:spcPct val="20000"/>
        </a:spcBef>
        <a:spcAft>
          <a:spcPct val="0"/>
        </a:spcAft>
        <a:buChar char="•"/>
        <a:defRPr sz="1600">
          <a:solidFill>
            <a:srgbClr val="182B52"/>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56ACE-8E90-4179-B331-9100680EB9AD}" type="datetimeFigureOut">
              <a:rPr lang="nl-BE" smtClean="0">
                <a:solidFill>
                  <a:prstClr val="black">
                    <a:tint val="75000"/>
                  </a:prstClr>
                </a:solidFill>
              </a:rPr>
              <a:pPr/>
              <a:t>25/05/2015</a:t>
            </a:fld>
            <a:endParaRPr lang="nl-BE"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8037D-8E4F-4EEB-9FB8-F59AC93868D0}" type="slidenum">
              <a:rPr lang="nl-BE" smtClean="0">
                <a:solidFill>
                  <a:prstClr val="black">
                    <a:tint val="75000"/>
                  </a:prstClr>
                </a:solidFill>
              </a:rPr>
              <a:pPr/>
              <a:t>‹#›</a:t>
            </a:fld>
            <a:endParaRPr lang="nl-BE" smtClean="0">
              <a:solidFill>
                <a:prstClr val="black">
                  <a:tint val="75000"/>
                </a:prstClr>
              </a:solidFill>
            </a:endParaRPr>
          </a:p>
        </p:txBody>
      </p:sp>
    </p:spTree>
    <p:extLst>
      <p:ext uri="{BB962C8B-B14F-4D97-AF65-F5344CB8AC3E}">
        <p14:creationId xmlns:p14="http://schemas.microsoft.com/office/powerpoint/2010/main" val="5153026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a.leijssen@ppw.kuleuven.b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existentieelwelzijn.b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8.xml"/><Relationship Id="rId6" Type="http://schemas.openxmlformats.org/officeDocument/2006/relationships/image" Target="../media/image21.jpeg"/><Relationship Id="rId5" Type="http://schemas.openxmlformats.org/officeDocument/2006/relationships/hyperlink" Target="http://www.google.be/imgres?imgurl=http://extension.umd.edu/images/family.jpg&amp;imgrefurl=http://extension.umd.edu/family/index.cfm&amp;h=300&amp;w=300&amp;sz=52&amp;tbnid=7N-eLr5LaeSkXM::&amp;tbnh=116&amp;tbnw=116&amp;prev=/images?q=pictures+family&amp;hl=nl&amp;usg=__HjE1uM5N3uz1oN4hhNII88mfC7E=&amp;ei=ZqqrScr1OIai0AWawdnNAg&amp;sa=X&amp;oi=image_result&amp;resnum=1&amp;ct=image&amp;cd=1"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8.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8.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kuleuven.be/kuleuven/" TargetMode="External"/><Relationship Id="rId2" Type="http://schemas.openxmlformats.org/officeDocument/2006/relationships/image" Target="../media/image36.jpeg"/><Relationship Id="rId1" Type="http://schemas.openxmlformats.org/officeDocument/2006/relationships/slideLayout" Target="../slideLayouts/slideLayout10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hyperlink" Target="http://www.kuleuven.be/kuleuven/" TargetMode="External"/><Relationship Id="rId2" Type="http://schemas.openxmlformats.org/officeDocument/2006/relationships/image" Target="../media/image36.jpe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http://www.kuleuven.be/kuleuven/" TargetMode="External"/><Relationship Id="rId2" Type="http://schemas.openxmlformats.org/officeDocument/2006/relationships/image" Target="../media/image36.jpeg"/><Relationship Id="rId1" Type="http://schemas.openxmlformats.org/officeDocument/2006/relationships/slideLayout" Target="../slideLayouts/slideLayout105.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hyperlink" Target="http://www.kuleuven.be/kuleuven/" TargetMode="External"/><Relationship Id="rId2" Type="http://schemas.openxmlformats.org/officeDocument/2006/relationships/image" Target="../media/image36.jpeg"/><Relationship Id="rId1" Type="http://schemas.openxmlformats.org/officeDocument/2006/relationships/slideLayout" Target="../slideLayouts/slideLayout105.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05.xml"/><Relationship Id="rId5" Type="http://schemas.openxmlformats.org/officeDocument/2006/relationships/image" Target="../media/image8.png"/><Relationship Id="rId4" Type="http://schemas.openxmlformats.org/officeDocument/2006/relationships/hyperlink" Target="http://www.kuleuven.be/kuleuv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05.xml"/><Relationship Id="rId5" Type="http://schemas.openxmlformats.org/officeDocument/2006/relationships/image" Target="../media/image8.png"/><Relationship Id="rId4" Type="http://schemas.openxmlformats.org/officeDocument/2006/relationships/hyperlink" Target="http://www.kuleuven.be/kuleuve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kuleuven.be/kuleuven/" TargetMode="External"/><Relationship Id="rId2" Type="http://schemas.openxmlformats.org/officeDocument/2006/relationships/notesSlide" Target="../notesSlides/notesSlide7.xml"/><Relationship Id="rId1" Type="http://schemas.openxmlformats.org/officeDocument/2006/relationships/slideLayout" Target="../slideLayouts/slideLayout8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www.kuleuven.be/kuleuven/" TargetMode="External"/><Relationship Id="rId2" Type="http://schemas.openxmlformats.org/officeDocument/2006/relationships/notesSlide" Target="../notesSlides/notesSlide8.xml"/><Relationship Id="rId1" Type="http://schemas.openxmlformats.org/officeDocument/2006/relationships/slideLayout" Target="../slideLayouts/slideLayout8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87.xml"/><Relationship Id="rId5" Type="http://schemas.openxmlformats.org/officeDocument/2006/relationships/image" Target="../media/image8.png"/><Relationship Id="rId4" Type="http://schemas.openxmlformats.org/officeDocument/2006/relationships/hyperlink" Target="http://www.kuleuven.be/kuleuven/"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kuleuven.be/kuleuven/"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kuleuven.be/kuleuven/"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4638"/>
            <a:ext cx="8435280" cy="1143000"/>
          </a:xfrm>
        </p:spPr>
        <p:txBody>
          <a:bodyPr>
            <a:normAutofit fontScale="90000"/>
          </a:bodyPr>
          <a:lstStyle/>
          <a:p>
            <a:r>
              <a:rPr lang="nl-BE" dirty="0" err="1" smtClean="0"/>
              <a:t>Existential</a:t>
            </a:r>
            <a:r>
              <a:rPr lang="nl-BE" dirty="0" smtClean="0"/>
              <a:t> Well-</a:t>
            </a:r>
            <a:r>
              <a:rPr lang="nl-BE" dirty="0" err="1" smtClean="0"/>
              <a:t>Being</a:t>
            </a:r>
            <a:r>
              <a:rPr lang="nl-BE" dirty="0"/>
              <a:t/>
            </a:r>
            <a:br>
              <a:rPr lang="nl-BE" dirty="0"/>
            </a:br>
            <a:r>
              <a:rPr lang="nl-BE" dirty="0" smtClean="0"/>
              <a:t>Counseling</a:t>
            </a:r>
            <a:endParaRPr lang="nl-BE" dirty="0"/>
          </a:p>
        </p:txBody>
      </p:sp>
      <p:sp>
        <p:nvSpPr>
          <p:cNvPr id="6" name="Content Placeholder 5"/>
          <p:cNvSpPr>
            <a:spLocks noGrp="1"/>
          </p:cNvSpPr>
          <p:nvPr>
            <p:ph sz="half" idx="2"/>
          </p:nvPr>
        </p:nvSpPr>
        <p:spPr>
          <a:xfrm>
            <a:off x="4427984" y="1844824"/>
            <a:ext cx="4392488" cy="4886003"/>
          </a:xfrm>
        </p:spPr>
        <p:txBody>
          <a:bodyPr>
            <a:normAutofit fontScale="25000" lnSpcReduction="20000"/>
          </a:bodyPr>
          <a:lstStyle/>
          <a:p>
            <a:pPr marL="0" indent="0">
              <a:buNone/>
            </a:pPr>
            <a:endParaRPr lang="nl-BE" sz="3600" dirty="0" smtClean="0"/>
          </a:p>
          <a:p>
            <a:pPr marL="0" indent="0">
              <a:buNone/>
            </a:pPr>
            <a:endParaRPr lang="nl-BE" sz="3600" dirty="0"/>
          </a:p>
          <a:p>
            <a:pPr marL="0" indent="0">
              <a:buNone/>
            </a:pPr>
            <a:endParaRPr lang="nl-BE" sz="3600" dirty="0" smtClean="0"/>
          </a:p>
          <a:p>
            <a:pPr marL="0" indent="0">
              <a:buNone/>
            </a:pPr>
            <a:endParaRPr lang="nl-BE" sz="3600" dirty="0"/>
          </a:p>
          <a:p>
            <a:pPr marL="0" indent="0">
              <a:buNone/>
            </a:pPr>
            <a:endParaRPr lang="nl-BE" sz="3600" dirty="0" smtClean="0"/>
          </a:p>
          <a:p>
            <a:pPr marL="0" indent="0">
              <a:buNone/>
            </a:pPr>
            <a:endParaRPr lang="nl-BE" sz="3600" dirty="0"/>
          </a:p>
          <a:p>
            <a:pPr marL="0" indent="0">
              <a:buNone/>
            </a:pPr>
            <a:endParaRPr lang="nl-BE" sz="3600" dirty="0" smtClean="0"/>
          </a:p>
          <a:p>
            <a:pPr marL="0" indent="0">
              <a:buNone/>
            </a:pPr>
            <a:endParaRPr lang="nl-BE" sz="3600" dirty="0"/>
          </a:p>
          <a:p>
            <a:pPr marL="0" indent="0">
              <a:buNone/>
            </a:pPr>
            <a:endParaRPr lang="nl-BE" sz="3600" dirty="0" smtClean="0"/>
          </a:p>
          <a:p>
            <a:pPr marL="0" indent="0">
              <a:buNone/>
            </a:pPr>
            <a:endParaRPr lang="nl-BE" sz="3600" dirty="0" smtClean="0"/>
          </a:p>
          <a:p>
            <a:pPr marL="0" indent="0">
              <a:buNone/>
            </a:pPr>
            <a:endParaRPr lang="nl-BE" sz="3600" dirty="0"/>
          </a:p>
          <a:p>
            <a:pPr marL="0" indent="0">
              <a:buNone/>
            </a:pPr>
            <a:endParaRPr lang="nl-BE" sz="3600" dirty="0" smtClean="0"/>
          </a:p>
          <a:p>
            <a:pPr marL="0" indent="0">
              <a:buNone/>
            </a:pPr>
            <a:endParaRPr lang="nl-BE" sz="3600" dirty="0"/>
          </a:p>
          <a:p>
            <a:pPr marL="0" indent="0">
              <a:buNone/>
            </a:pPr>
            <a:endParaRPr lang="nl-BE" sz="3600" dirty="0"/>
          </a:p>
          <a:p>
            <a:pPr marL="0" indent="0">
              <a:buNone/>
            </a:pPr>
            <a:r>
              <a:rPr lang="nl-BE" sz="12800" dirty="0" smtClean="0"/>
              <a:t>Prof. Dr. </a:t>
            </a:r>
            <a:r>
              <a:rPr lang="nl-BE" sz="12800" dirty="0" smtClean="0">
                <a:solidFill>
                  <a:srgbClr val="C00000"/>
                </a:solidFill>
              </a:rPr>
              <a:t>Mia Leijssen</a:t>
            </a:r>
          </a:p>
          <a:p>
            <a:pPr marL="0" indent="0">
              <a:buNone/>
            </a:pPr>
            <a:r>
              <a:rPr lang="en-US" sz="11200" dirty="0" smtClean="0"/>
              <a:t>University Leuven, Belgium</a:t>
            </a:r>
          </a:p>
          <a:p>
            <a:pPr marL="0" indent="0">
              <a:buNone/>
            </a:pPr>
            <a:endParaRPr lang="en-US" sz="11200" dirty="0" smtClean="0"/>
          </a:p>
          <a:p>
            <a:pPr marL="0" indent="0">
              <a:buNone/>
            </a:pPr>
            <a:r>
              <a:rPr lang="en-US" sz="8000" dirty="0" smtClean="0">
                <a:hlinkClick r:id="rId3"/>
              </a:rPr>
              <a:t>Mia.leijssen@ppw.kuleuven.be</a:t>
            </a:r>
            <a:endParaRPr lang="en-US" sz="8000" dirty="0" smtClean="0"/>
          </a:p>
          <a:p>
            <a:pPr marL="0" indent="0">
              <a:buNone/>
            </a:pPr>
            <a:endParaRPr lang="en-US" sz="8000" dirty="0"/>
          </a:p>
          <a:p>
            <a:pPr marL="0" indent="0">
              <a:buNone/>
            </a:pPr>
            <a:r>
              <a:rPr lang="en-US" sz="8000" dirty="0" smtClean="0">
                <a:hlinkClick r:id="rId4"/>
              </a:rPr>
              <a:t>www.existentieelwelzijn.be</a:t>
            </a:r>
            <a:endParaRPr lang="en-US" sz="8000" dirty="0" smtClean="0"/>
          </a:p>
          <a:p>
            <a:pPr marL="0" indent="0">
              <a:buNone/>
            </a:pPr>
            <a:endParaRPr lang="en-US" sz="8000"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nl-BE" sz="2200" i="1" dirty="0" smtClean="0">
                <a:solidFill>
                  <a:srgbClr val="C00000"/>
                </a:solidFill>
              </a:rPr>
              <a:t> </a:t>
            </a:r>
            <a:endParaRPr lang="nl-BE" sz="2200" i="1" dirty="0">
              <a:solidFill>
                <a:srgbClr val="C00000"/>
              </a:solidFill>
            </a:endParaRPr>
          </a:p>
        </p:txBody>
      </p:sp>
      <p:pic>
        <p:nvPicPr>
          <p:cNvPr id="7" name="Picture 2"/>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179512" y="1700808"/>
            <a:ext cx="3763400" cy="498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71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467600" cy="1143000"/>
          </a:xfrm>
        </p:spPr>
        <p:txBody>
          <a:bodyPr>
            <a:normAutofit fontScale="90000"/>
          </a:bodyPr>
          <a:lstStyle/>
          <a:p>
            <a:r>
              <a:rPr lang="en-US" sz="2800" b="1" cap="none" dirty="0">
                <a:solidFill>
                  <a:prstClr val="black"/>
                </a:solidFill>
                <a:latin typeface="Calibri"/>
              </a:rPr>
              <a:t>Example of a Theory: </a:t>
            </a:r>
            <a:br>
              <a:rPr lang="en-US" sz="2800" b="1" cap="none" dirty="0">
                <a:solidFill>
                  <a:prstClr val="black"/>
                </a:solidFill>
                <a:latin typeface="Calibri"/>
              </a:rPr>
            </a:br>
            <a:r>
              <a:rPr lang="en-US" sz="2800" b="1" cap="none" dirty="0">
                <a:solidFill>
                  <a:prstClr val="black"/>
                </a:solidFill>
                <a:latin typeface="Calibri"/>
              </a:rPr>
              <a:t>Authentic Happiness (Seligman, 2002) </a:t>
            </a:r>
            <a:br>
              <a:rPr lang="en-US" sz="2800" b="1" cap="none" dirty="0">
                <a:solidFill>
                  <a:prstClr val="black"/>
                </a:solidFill>
                <a:latin typeface="Calibri"/>
              </a:rPr>
            </a:br>
            <a:r>
              <a:rPr lang="en-US" sz="2400" cap="none" dirty="0">
                <a:solidFill>
                  <a:prstClr val="black"/>
                </a:solidFill>
                <a:latin typeface="Calibri"/>
              </a:rPr>
              <a:t>Different routes</a:t>
            </a:r>
            <a:endParaRPr lang="nl-BE" dirty="0"/>
          </a:p>
        </p:txBody>
      </p:sp>
      <p:sp>
        <p:nvSpPr>
          <p:cNvPr id="3" name="Content Placeholder 2"/>
          <p:cNvSpPr>
            <a:spLocks noGrp="1"/>
          </p:cNvSpPr>
          <p:nvPr>
            <p:ph sz="quarter" idx="1"/>
          </p:nvPr>
        </p:nvSpPr>
        <p:spPr>
          <a:xfrm>
            <a:off x="827584" y="1628800"/>
            <a:ext cx="7467600" cy="4873752"/>
          </a:xfrm>
        </p:spPr>
        <p:txBody>
          <a:bodyPr/>
          <a:lstStyle/>
          <a:p>
            <a:pPr marL="0" lvl="0" indent="0">
              <a:spcBef>
                <a:spcPts val="0"/>
              </a:spcBef>
              <a:buClrTx/>
              <a:buSzTx/>
              <a:buNone/>
            </a:pPr>
            <a:r>
              <a:rPr lang="en-US" dirty="0">
                <a:solidFill>
                  <a:prstClr val="black"/>
                </a:solidFill>
              </a:rPr>
              <a:t>the </a:t>
            </a:r>
            <a:r>
              <a:rPr lang="en-US" b="1" dirty="0">
                <a:solidFill>
                  <a:srgbClr val="C00000"/>
                </a:solidFill>
              </a:rPr>
              <a:t>Pleasant Life</a:t>
            </a:r>
            <a:r>
              <a:rPr lang="en-US" dirty="0">
                <a:solidFill>
                  <a:prstClr val="black"/>
                </a:solidFill>
              </a:rPr>
              <a:t>, having as many pleasures as possible and having the skills to amplify the pleasures. </a:t>
            </a:r>
          </a:p>
          <a:p>
            <a:pPr marL="0" lvl="0" indent="0">
              <a:spcBef>
                <a:spcPts val="0"/>
              </a:spcBef>
              <a:buClrTx/>
              <a:buSzTx/>
              <a:buNone/>
            </a:pPr>
            <a:endParaRPr lang="en-US" dirty="0">
              <a:solidFill>
                <a:prstClr val="black"/>
              </a:solidFill>
            </a:endParaRPr>
          </a:p>
          <a:p>
            <a:pPr marL="0" lvl="0" indent="0">
              <a:spcBef>
                <a:spcPts val="0"/>
              </a:spcBef>
              <a:buClrTx/>
              <a:buSzTx/>
              <a:buNone/>
            </a:pPr>
            <a:r>
              <a:rPr lang="en-US" dirty="0">
                <a:solidFill>
                  <a:prstClr val="black"/>
                </a:solidFill>
              </a:rPr>
              <a:t>the </a:t>
            </a:r>
            <a:r>
              <a:rPr lang="en-US" b="1" dirty="0">
                <a:solidFill>
                  <a:srgbClr val="C00000"/>
                </a:solidFill>
              </a:rPr>
              <a:t>Good Life</a:t>
            </a:r>
            <a:r>
              <a:rPr lang="en-US" dirty="0">
                <a:solidFill>
                  <a:prstClr val="black"/>
                </a:solidFill>
              </a:rPr>
              <a:t>, knowing what your signature strengths are, and then </a:t>
            </a:r>
            <a:r>
              <a:rPr lang="en-US" dirty="0" err="1">
                <a:solidFill>
                  <a:prstClr val="black"/>
                </a:solidFill>
              </a:rPr>
              <a:t>recrafting</a:t>
            </a:r>
            <a:r>
              <a:rPr lang="en-US" dirty="0">
                <a:solidFill>
                  <a:prstClr val="black"/>
                </a:solidFill>
              </a:rPr>
              <a:t> your work, love, friendship, leisure and parenting to use those strengths to have more flow in life. </a:t>
            </a:r>
          </a:p>
          <a:p>
            <a:pPr marL="0" lvl="0" indent="0">
              <a:spcBef>
                <a:spcPts val="0"/>
              </a:spcBef>
              <a:buClrTx/>
              <a:buSzTx/>
              <a:buNone/>
            </a:pPr>
            <a:endParaRPr lang="en-US" dirty="0">
              <a:solidFill>
                <a:prstClr val="black"/>
              </a:solidFill>
            </a:endParaRPr>
          </a:p>
          <a:p>
            <a:pPr marL="0" lvl="0" indent="0">
              <a:spcBef>
                <a:spcPts val="0"/>
              </a:spcBef>
              <a:buClrTx/>
              <a:buSzTx/>
              <a:buNone/>
            </a:pPr>
            <a:r>
              <a:rPr lang="en-US" dirty="0">
                <a:solidFill>
                  <a:prstClr val="black"/>
                </a:solidFill>
              </a:rPr>
              <a:t>the </a:t>
            </a:r>
            <a:r>
              <a:rPr lang="en-US" b="1" dirty="0">
                <a:solidFill>
                  <a:srgbClr val="C00000"/>
                </a:solidFill>
              </a:rPr>
              <a:t>Meaningful Life</a:t>
            </a:r>
            <a:r>
              <a:rPr lang="en-US" dirty="0">
                <a:solidFill>
                  <a:prstClr val="black"/>
                </a:solidFill>
              </a:rPr>
              <a:t>, using your signature strengths in the service of something that you believe is larger than you are.</a:t>
            </a:r>
            <a:endParaRPr lang="nl-BE" dirty="0">
              <a:solidFill>
                <a:prstClr val="black"/>
              </a:solidFill>
            </a:endParaRPr>
          </a:p>
          <a:p>
            <a:endParaRPr lang="nl-BE" dirty="0"/>
          </a:p>
        </p:txBody>
      </p:sp>
    </p:spTree>
    <p:extLst>
      <p:ext uri="{BB962C8B-B14F-4D97-AF65-F5344CB8AC3E}">
        <p14:creationId xmlns:p14="http://schemas.microsoft.com/office/powerpoint/2010/main" val="1771542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sz="quarter" idx="1"/>
          </p:nvPr>
        </p:nvSpPr>
        <p:spPr/>
        <p:txBody>
          <a:bodyPr/>
          <a:lstStyle/>
          <a:p>
            <a:r>
              <a:rPr lang="en-US" dirty="0" smtClean="0"/>
              <a:t>Victor </a:t>
            </a:r>
            <a:r>
              <a:rPr lang="en-US" dirty="0" err="1"/>
              <a:t>Frankl</a:t>
            </a:r>
            <a:r>
              <a:rPr lang="en-US" dirty="0"/>
              <a:t> (1946/1963</a:t>
            </a:r>
            <a:r>
              <a:rPr lang="en-US" dirty="0" smtClean="0"/>
              <a:t>): finding </a:t>
            </a:r>
            <a:r>
              <a:rPr lang="en-US" dirty="0"/>
              <a:t>meaning in life is the most urgent need of human beings, especially when basic needs are not fulfilled. </a:t>
            </a:r>
            <a:endParaRPr lang="en-US" dirty="0" smtClean="0"/>
          </a:p>
          <a:p>
            <a:pPr marL="0" indent="0">
              <a:buNone/>
            </a:pPr>
            <a:endParaRPr lang="en-US" dirty="0" smtClean="0"/>
          </a:p>
          <a:p>
            <a:r>
              <a:rPr lang="en-US" dirty="0" smtClean="0"/>
              <a:t>Maslow’s </a:t>
            </a:r>
            <a:r>
              <a:rPr lang="en-US" dirty="0"/>
              <a:t>(1962</a:t>
            </a:r>
            <a:r>
              <a:rPr lang="en-US" dirty="0" smtClean="0"/>
              <a:t>): hierarchy </a:t>
            </a:r>
            <a:r>
              <a:rPr lang="en-US" dirty="0"/>
              <a:t>of human needs. </a:t>
            </a:r>
            <a:r>
              <a:rPr lang="en-US" dirty="0" smtClean="0"/>
              <a:t>Needs </a:t>
            </a:r>
            <a:r>
              <a:rPr lang="en-US" dirty="0"/>
              <a:t>for food and shelter, and social support are elementary before some of the ‘being values’ as beauty, goodness, truth and love come in the picture. </a:t>
            </a:r>
            <a:endParaRPr lang="nl-BE" dirty="0"/>
          </a:p>
        </p:txBody>
      </p:sp>
    </p:spTree>
    <p:extLst>
      <p:ext uri="{BB962C8B-B14F-4D97-AF65-F5344CB8AC3E}">
        <p14:creationId xmlns:p14="http://schemas.microsoft.com/office/powerpoint/2010/main" val="226666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2</a:t>
            </a:r>
            <a:r>
              <a:rPr lang="en-US" sz="2800" b="1" dirty="0" smtClean="0">
                <a:solidFill>
                  <a:prstClr val="black"/>
                </a:solidFill>
              </a:rPr>
              <a:t>. Human development across the life span. </a:t>
            </a:r>
            <a:r>
              <a:rPr lang="en-US" sz="2800" b="1" dirty="0">
                <a:solidFill>
                  <a:prstClr val="black"/>
                </a:solidFill>
              </a:rPr>
              <a:t/>
            </a:r>
            <a:br>
              <a:rPr lang="en-US" sz="2800" b="1" dirty="0">
                <a:solidFill>
                  <a:prstClr val="black"/>
                </a:solidFill>
              </a:rPr>
            </a:br>
            <a:r>
              <a:rPr lang="en-US" sz="2800" b="1" dirty="0">
                <a:solidFill>
                  <a:prstClr val="black"/>
                </a:solidFill>
              </a:rPr>
              <a:t>Existential themes in client’s Life story. </a:t>
            </a:r>
            <a:endParaRPr lang="nl-BE" b="1" dirty="0"/>
          </a:p>
        </p:txBody>
      </p:sp>
      <p:sp>
        <p:nvSpPr>
          <p:cNvPr id="4" name="Content Placeholder 3"/>
          <p:cNvSpPr>
            <a:spLocks noGrp="1"/>
          </p:cNvSpPr>
          <p:nvPr>
            <p:ph sz="half" idx="2"/>
          </p:nvPr>
        </p:nvSpPr>
        <p:spPr>
          <a:xfrm>
            <a:off x="4644008" y="1844824"/>
            <a:ext cx="4038600" cy="4525963"/>
          </a:xfrm>
        </p:spPr>
        <p:txBody>
          <a:bodyPr>
            <a:normAutofit fontScale="92500" lnSpcReduction="10000"/>
          </a:bodyPr>
          <a:lstStyle/>
          <a:p>
            <a:pPr marL="0" lvl="0" indent="0">
              <a:buNone/>
            </a:pPr>
            <a:r>
              <a:rPr lang="nl-BE" dirty="0" smtClean="0">
                <a:solidFill>
                  <a:prstClr val="black"/>
                </a:solidFill>
              </a:rPr>
              <a:t>AUTHENTICITY</a:t>
            </a:r>
          </a:p>
          <a:p>
            <a:pPr marL="0" lvl="0" indent="0">
              <a:buNone/>
            </a:pPr>
            <a:r>
              <a:rPr lang="nl-BE" dirty="0" smtClean="0">
                <a:solidFill>
                  <a:prstClr val="black"/>
                </a:solidFill>
              </a:rPr>
              <a:t>GENUINENESS</a:t>
            </a:r>
          </a:p>
          <a:p>
            <a:pPr marL="0" lvl="0" indent="0">
              <a:buNone/>
            </a:pPr>
            <a:r>
              <a:rPr lang="nl-BE" dirty="0" smtClean="0">
                <a:solidFill>
                  <a:prstClr val="black"/>
                </a:solidFill>
              </a:rPr>
              <a:t>SELF-KNOWLEDGE</a:t>
            </a:r>
          </a:p>
          <a:p>
            <a:pPr marL="0" lvl="0" indent="0">
              <a:buNone/>
            </a:pPr>
            <a:endParaRPr lang="nl-BE" dirty="0">
              <a:solidFill>
                <a:prstClr val="black"/>
              </a:solidFill>
            </a:endParaRPr>
          </a:p>
          <a:p>
            <a:pPr marL="0" lvl="0" indent="0">
              <a:buNone/>
            </a:pPr>
            <a:endParaRPr lang="nl-BE" dirty="0">
              <a:solidFill>
                <a:prstClr val="black"/>
              </a:solidFill>
            </a:endParaRPr>
          </a:p>
          <a:p>
            <a:pPr marL="0" lvl="0" indent="0">
              <a:buNone/>
            </a:pPr>
            <a:r>
              <a:rPr lang="nl-BE" dirty="0">
                <a:solidFill>
                  <a:prstClr val="black"/>
                </a:solidFill>
              </a:rPr>
              <a:t>RESILIENCE</a:t>
            </a:r>
          </a:p>
          <a:p>
            <a:pPr marL="0" lvl="0" indent="0">
              <a:buNone/>
            </a:pPr>
            <a:r>
              <a:rPr lang="nl-BE" dirty="0">
                <a:solidFill>
                  <a:prstClr val="black"/>
                </a:solidFill>
              </a:rPr>
              <a:t>COURAGE</a:t>
            </a:r>
          </a:p>
          <a:p>
            <a:pPr marL="0" lvl="0" indent="0">
              <a:buNone/>
            </a:pPr>
            <a:r>
              <a:rPr lang="nl-BE" dirty="0" smtClean="0">
                <a:solidFill>
                  <a:prstClr val="black"/>
                </a:solidFill>
              </a:rPr>
              <a:t>SELF-ESTEEM</a:t>
            </a:r>
          </a:p>
          <a:p>
            <a:pPr marL="0" lvl="0" indent="0">
              <a:buNone/>
            </a:pPr>
            <a:r>
              <a:rPr lang="nl-BE" dirty="0" smtClean="0">
                <a:solidFill>
                  <a:prstClr val="black"/>
                </a:solidFill>
              </a:rPr>
              <a:t>SELF-CARE</a:t>
            </a:r>
          </a:p>
          <a:p>
            <a:pPr marL="0" lvl="0" indent="0">
              <a:buNone/>
            </a:pPr>
            <a:r>
              <a:rPr lang="nl-BE" dirty="0">
                <a:solidFill>
                  <a:prstClr val="black"/>
                </a:solidFill>
              </a:rPr>
              <a:t>FORGIVENESS</a:t>
            </a:r>
          </a:p>
          <a:p>
            <a:endParaRPr lang="nl-BE"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605309"/>
            <a:ext cx="3744416" cy="496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210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856984" cy="1143000"/>
          </a:xfrm>
        </p:spPr>
        <p:txBody>
          <a:bodyPr>
            <a:normAutofit fontScale="90000"/>
          </a:bodyPr>
          <a:lstStyle/>
          <a:p>
            <a:pPr marL="342900" lvl="0" indent="-342900">
              <a:spcBef>
                <a:spcPct val="20000"/>
              </a:spcBef>
            </a:pPr>
            <a:r>
              <a:rPr lang="nl-BE" dirty="0" smtClean="0"/>
              <a:t> </a:t>
            </a:r>
            <a:br>
              <a:rPr lang="nl-BE" dirty="0" smtClean="0"/>
            </a:br>
            <a:r>
              <a:rPr lang="en-US" sz="3100" b="1" dirty="0">
                <a:solidFill>
                  <a:prstClr val="black"/>
                </a:solidFill>
                <a:ea typeface="+mn-ea"/>
                <a:cs typeface="+mn-cs"/>
              </a:rPr>
              <a:t>3</a:t>
            </a:r>
            <a:r>
              <a:rPr lang="en-US" sz="3100" b="1" dirty="0" smtClean="0">
                <a:solidFill>
                  <a:prstClr val="black"/>
                </a:solidFill>
                <a:ea typeface="+mn-ea"/>
                <a:cs typeface="+mn-cs"/>
              </a:rPr>
              <a:t>. </a:t>
            </a:r>
            <a:r>
              <a:rPr lang="en-US" sz="3100" b="1" dirty="0">
                <a:solidFill>
                  <a:prstClr val="black"/>
                </a:solidFill>
                <a:ea typeface="+mn-ea"/>
                <a:cs typeface="+mn-cs"/>
              </a:rPr>
              <a:t>The physical, </a:t>
            </a:r>
            <a:r>
              <a:rPr lang="en-US" sz="3100" b="1" dirty="0" smtClean="0">
                <a:solidFill>
                  <a:prstClr val="black"/>
                </a:solidFill>
                <a:ea typeface="+mn-ea"/>
                <a:cs typeface="+mn-cs"/>
              </a:rPr>
              <a:t>social</a:t>
            </a:r>
            <a:r>
              <a:rPr lang="en-US" sz="3100" b="1" dirty="0">
                <a:solidFill>
                  <a:prstClr val="black"/>
                </a:solidFill>
                <a:ea typeface="+mn-ea"/>
                <a:cs typeface="+mn-cs"/>
              </a:rPr>
              <a:t>, </a:t>
            </a:r>
            <a:r>
              <a:rPr lang="en-US" sz="3100" b="1" dirty="0" smtClean="0">
                <a:solidFill>
                  <a:prstClr val="black"/>
                </a:solidFill>
                <a:ea typeface="+mn-ea"/>
                <a:cs typeface="+mn-cs"/>
              </a:rPr>
              <a:t>psychological </a:t>
            </a:r>
            <a:r>
              <a:rPr lang="en-US" sz="3100" b="1" dirty="0">
                <a:solidFill>
                  <a:prstClr val="black"/>
                </a:solidFill>
                <a:ea typeface="+mn-ea"/>
                <a:cs typeface="+mn-cs"/>
              </a:rPr>
              <a:t>and </a:t>
            </a:r>
            <a:r>
              <a:rPr lang="en-US" sz="3100" b="1" dirty="0" smtClean="0">
                <a:solidFill>
                  <a:prstClr val="black"/>
                </a:solidFill>
                <a:ea typeface="+mn-ea"/>
                <a:cs typeface="+mn-cs"/>
              </a:rPr>
              <a:t>spiritual </a:t>
            </a:r>
            <a:r>
              <a:rPr lang="en-US" sz="3100" b="1" dirty="0">
                <a:solidFill>
                  <a:prstClr val="black"/>
                </a:solidFill>
                <a:ea typeface="+mn-ea"/>
                <a:cs typeface="+mn-cs"/>
              </a:rPr>
              <a:t>dimension of human existence. </a:t>
            </a:r>
            <a:r>
              <a:rPr lang="en-US" sz="3100" b="1" dirty="0" smtClean="0">
                <a:solidFill>
                  <a:prstClr val="black"/>
                </a:solidFill>
                <a:ea typeface="+mn-ea"/>
                <a:cs typeface="+mn-cs"/>
              </a:rPr>
              <a:t/>
            </a:r>
            <a:br>
              <a:rPr lang="en-US" sz="3100" b="1" dirty="0" smtClean="0">
                <a:solidFill>
                  <a:prstClr val="black"/>
                </a:solidFill>
                <a:ea typeface="+mn-ea"/>
                <a:cs typeface="+mn-cs"/>
              </a:rPr>
            </a:br>
            <a:r>
              <a:rPr lang="en-US" sz="3100" b="1" dirty="0" smtClean="0">
                <a:solidFill>
                  <a:prstClr val="black"/>
                </a:solidFill>
                <a:ea typeface="+mn-ea"/>
                <a:cs typeface="+mn-cs"/>
              </a:rPr>
              <a:t>Self </a:t>
            </a:r>
            <a:r>
              <a:rPr lang="en-US" sz="3100" b="1" dirty="0">
                <a:solidFill>
                  <a:prstClr val="black"/>
                </a:solidFill>
                <a:ea typeface="+mn-ea"/>
                <a:cs typeface="+mn-cs"/>
              </a:rPr>
              <a:t>image and World view.</a:t>
            </a:r>
            <a:r>
              <a:rPr lang="en-US" sz="2400" dirty="0">
                <a:solidFill>
                  <a:prstClr val="black"/>
                </a:solidFill>
                <a:ea typeface="+mn-ea"/>
                <a:cs typeface="+mn-cs"/>
              </a:rPr>
              <a:t/>
            </a:r>
            <a:br>
              <a:rPr lang="en-US" sz="2400" dirty="0">
                <a:solidFill>
                  <a:prstClr val="black"/>
                </a:solidFill>
                <a:ea typeface="+mn-ea"/>
                <a:cs typeface="+mn-cs"/>
              </a:rPr>
            </a:br>
            <a:r>
              <a:rPr lang="nl-BE" dirty="0" smtClean="0"/>
              <a:t/>
            </a:r>
            <a:br>
              <a:rPr lang="nl-BE" dirty="0" smtClean="0"/>
            </a:br>
            <a:endParaRPr lang="nl-BE" dirty="0"/>
          </a:p>
        </p:txBody>
      </p:sp>
      <p:sp>
        <p:nvSpPr>
          <p:cNvPr id="3" name="Content Placeholder 2"/>
          <p:cNvSpPr>
            <a:spLocks noGrp="1"/>
          </p:cNvSpPr>
          <p:nvPr>
            <p:ph sz="half" idx="1"/>
          </p:nvPr>
        </p:nvSpPr>
        <p:spPr>
          <a:xfrm>
            <a:off x="539552" y="1916832"/>
            <a:ext cx="4320480" cy="4525963"/>
          </a:xfrm>
        </p:spPr>
        <p:txBody>
          <a:bodyPr>
            <a:normAutofit/>
          </a:bodyPr>
          <a:lstStyle/>
          <a:p>
            <a:pPr marL="0" indent="0">
              <a:buNone/>
            </a:pPr>
            <a:r>
              <a:rPr lang="en-US" dirty="0" smtClean="0"/>
              <a:t>EMPATHIC CURIOSITY</a:t>
            </a:r>
          </a:p>
          <a:p>
            <a:pPr marL="0" indent="0">
              <a:buNone/>
            </a:pPr>
            <a:endParaRPr lang="en-US" dirty="0" smtClean="0"/>
          </a:p>
          <a:p>
            <a:pPr marL="0" indent="0">
              <a:buNone/>
            </a:pPr>
            <a:r>
              <a:rPr lang="en-US" dirty="0" smtClean="0"/>
              <a:t>APPRECIATION/TOLERANCE FOR AMBIVALENCE</a:t>
            </a:r>
          </a:p>
          <a:p>
            <a:pPr marL="0" indent="0">
              <a:buNone/>
            </a:pPr>
            <a:endParaRPr lang="nl-BE" dirty="0"/>
          </a:p>
          <a:p>
            <a:pPr marL="0" indent="0">
              <a:buNone/>
            </a:pPr>
            <a:endParaRPr lang="en-US" dirty="0" smtClean="0"/>
          </a:p>
          <a:p>
            <a:pPr marL="0" indent="0">
              <a:buNone/>
            </a:pPr>
            <a:endParaRPr lang="en-US" dirty="0" smtClean="0"/>
          </a:p>
          <a:p>
            <a:pPr marL="0" indent="0">
              <a:buNone/>
            </a:pPr>
            <a:r>
              <a:rPr lang="en-US" dirty="0" smtClean="0"/>
              <a:t>WISDOM </a:t>
            </a:r>
            <a:r>
              <a:rPr lang="en-US" dirty="0"/>
              <a:t>/ </a:t>
            </a:r>
            <a:r>
              <a:rPr lang="en-US" dirty="0" smtClean="0"/>
              <a:t>KNOWLEGDE </a:t>
            </a:r>
          </a:p>
          <a:p>
            <a:pPr marL="0" indent="0">
              <a:buNone/>
            </a:pPr>
            <a:endParaRPr lang="en-US" dirty="0" smtClean="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57895" y="1916832"/>
            <a:ext cx="3606593" cy="480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725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483768" y="2492896"/>
            <a:ext cx="6172200" cy="1008112"/>
          </a:xfrm>
        </p:spPr>
        <p:txBody>
          <a:bodyPr>
            <a:normAutofit fontScale="90000"/>
          </a:bodyPr>
          <a:lstStyle/>
          <a:p>
            <a:r>
              <a:rPr lang="en-US" sz="3100" cap="none" dirty="0">
                <a:solidFill>
                  <a:prstClr val="black"/>
                </a:solidFill>
                <a:latin typeface="Calibri"/>
                <a:ea typeface="+mn-ea"/>
                <a:cs typeface="+mn-cs"/>
              </a:rPr>
              <a:t>Experiential </a:t>
            </a:r>
            <a:r>
              <a:rPr lang="en-US" sz="3100" cap="none" dirty="0" smtClean="0">
                <a:solidFill>
                  <a:prstClr val="black"/>
                </a:solidFill>
                <a:latin typeface="Calibri"/>
                <a:ea typeface="+mn-ea"/>
                <a:cs typeface="+mn-cs"/>
              </a:rPr>
              <a:t>exercises</a:t>
            </a:r>
            <a:r>
              <a:rPr lang="en-US" sz="2200" b="0" cap="none" dirty="0" smtClean="0">
                <a:solidFill>
                  <a:prstClr val="black"/>
                </a:solidFill>
                <a:latin typeface="Calibri"/>
                <a:ea typeface="+mn-ea"/>
                <a:cs typeface="+mn-cs"/>
              </a:rPr>
              <a:t/>
            </a:r>
            <a:br>
              <a:rPr lang="en-US" sz="2200" b="0" cap="none" dirty="0" smtClean="0">
                <a:solidFill>
                  <a:prstClr val="black"/>
                </a:solidFill>
                <a:latin typeface="Calibri"/>
                <a:ea typeface="+mn-ea"/>
                <a:cs typeface="+mn-cs"/>
              </a:rPr>
            </a:br>
            <a:r>
              <a:rPr lang="en-US" sz="2200" b="0" cap="none" dirty="0">
                <a:solidFill>
                  <a:prstClr val="black"/>
                </a:solidFill>
                <a:latin typeface="Calibri"/>
                <a:ea typeface="+mn-ea"/>
                <a:cs typeface="+mn-cs"/>
              </a:rPr>
              <a:t/>
            </a:r>
            <a:br>
              <a:rPr lang="en-US" sz="2200" b="0" cap="none" dirty="0">
                <a:solidFill>
                  <a:prstClr val="black"/>
                </a:solidFill>
                <a:latin typeface="Calibri"/>
                <a:ea typeface="+mn-ea"/>
                <a:cs typeface="+mn-cs"/>
              </a:rPr>
            </a:br>
            <a:r>
              <a:rPr lang="en-US" sz="2200" b="0" cap="none" dirty="0" smtClean="0">
                <a:solidFill>
                  <a:prstClr val="black"/>
                </a:solidFill>
                <a:latin typeface="Calibri"/>
                <a:ea typeface="+mn-ea"/>
                <a:cs typeface="+mn-cs"/>
              </a:rPr>
              <a:t>I </a:t>
            </a:r>
            <a:r>
              <a:rPr lang="en-US" sz="2200" b="0" cap="none" dirty="0">
                <a:solidFill>
                  <a:prstClr val="black"/>
                </a:solidFill>
                <a:latin typeface="Calibri"/>
                <a:ea typeface="+mn-ea"/>
                <a:cs typeface="+mn-cs"/>
              </a:rPr>
              <a:t>will offer you a few questions so that you can capture a little bit of the salience of </a:t>
            </a:r>
            <a:r>
              <a:rPr lang="en-US" sz="2200" b="0" cap="none" dirty="0" smtClean="0">
                <a:solidFill>
                  <a:prstClr val="black"/>
                </a:solidFill>
                <a:latin typeface="Calibri"/>
                <a:ea typeface="+mn-ea"/>
                <a:cs typeface="+mn-cs"/>
              </a:rPr>
              <a:t>the dimensions </a:t>
            </a:r>
            <a:r>
              <a:rPr lang="en-US" sz="2200" b="0" cap="none" dirty="0">
                <a:solidFill>
                  <a:prstClr val="black"/>
                </a:solidFill>
                <a:latin typeface="Calibri"/>
                <a:ea typeface="+mn-ea"/>
                <a:cs typeface="+mn-cs"/>
              </a:rPr>
              <a:t>in your life. </a:t>
            </a:r>
            <a:r>
              <a:rPr lang="en-US" sz="2200" b="0" cap="none" dirty="0" smtClean="0">
                <a:solidFill>
                  <a:prstClr val="black"/>
                </a:solidFill>
                <a:latin typeface="Calibri"/>
                <a:ea typeface="+mn-ea"/>
                <a:cs typeface="+mn-cs"/>
              </a:rPr>
              <a:t/>
            </a:r>
            <a:br>
              <a:rPr lang="en-US" sz="2200" b="0" cap="none" dirty="0" smtClean="0">
                <a:solidFill>
                  <a:prstClr val="black"/>
                </a:solidFill>
                <a:latin typeface="Calibri"/>
                <a:ea typeface="+mn-ea"/>
                <a:cs typeface="+mn-cs"/>
              </a:rPr>
            </a:br>
            <a:r>
              <a:rPr lang="en-US" sz="2200" b="0" cap="none" dirty="0">
                <a:solidFill>
                  <a:prstClr val="black"/>
                </a:solidFill>
                <a:latin typeface="Calibri"/>
                <a:ea typeface="+mn-ea"/>
                <a:cs typeface="+mn-cs"/>
              </a:rPr>
              <a:t/>
            </a:r>
            <a:br>
              <a:rPr lang="en-US" sz="2200" b="0" cap="none" dirty="0">
                <a:solidFill>
                  <a:prstClr val="black"/>
                </a:solidFill>
                <a:latin typeface="Calibri"/>
                <a:ea typeface="+mn-ea"/>
                <a:cs typeface="+mn-cs"/>
              </a:rPr>
            </a:br>
            <a:r>
              <a:rPr lang="en-US" sz="2800" b="0" cap="none" dirty="0">
                <a:solidFill>
                  <a:prstClr val="black"/>
                </a:solidFill>
                <a:latin typeface="Calibri"/>
                <a:ea typeface="+mn-ea"/>
                <a:cs typeface="+mn-cs"/>
              </a:rPr>
              <a:t/>
            </a:r>
            <a:br>
              <a:rPr lang="en-US" sz="2800" b="0" cap="none" dirty="0">
                <a:solidFill>
                  <a:prstClr val="black"/>
                </a:solidFill>
                <a:latin typeface="Calibri"/>
                <a:ea typeface="+mn-ea"/>
                <a:cs typeface="+mn-cs"/>
              </a:rPr>
            </a:br>
            <a:endParaRPr lang="nl-BE" dirty="0"/>
          </a:p>
        </p:txBody>
      </p:sp>
      <p:sp>
        <p:nvSpPr>
          <p:cNvPr id="5" name="Subtitle 4"/>
          <p:cNvSpPr>
            <a:spLocks noGrp="1"/>
          </p:cNvSpPr>
          <p:nvPr>
            <p:ph type="subTitle" idx="1"/>
          </p:nvPr>
        </p:nvSpPr>
        <p:spPr>
          <a:xfrm>
            <a:off x="3275856" y="4221088"/>
            <a:ext cx="6172200" cy="4098050"/>
          </a:xfrm>
        </p:spPr>
        <p:txBody>
          <a:bodyPr>
            <a:normAutofit/>
          </a:bodyPr>
          <a:lstStyle/>
          <a:p>
            <a:r>
              <a:rPr lang="nl-BE" sz="3200" dirty="0" smtClean="0"/>
              <a:t>1.  “I </a:t>
            </a:r>
            <a:r>
              <a:rPr lang="nl-BE" sz="3200" dirty="0" err="1"/>
              <a:t>am</a:t>
            </a:r>
            <a:r>
              <a:rPr lang="nl-BE" sz="3200" dirty="0"/>
              <a:t>…” </a:t>
            </a:r>
            <a:endParaRPr lang="nl-BE" sz="3200" dirty="0" smtClean="0"/>
          </a:p>
        </p:txBody>
      </p:sp>
    </p:spTree>
    <p:extLst>
      <p:ext uri="{BB962C8B-B14F-4D97-AF65-F5344CB8AC3E}">
        <p14:creationId xmlns:p14="http://schemas.microsoft.com/office/powerpoint/2010/main" val="2777651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8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rPr>
              <a:t>Experiential exercises</a:t>
            </a:r>
            <a:endParaRPr lang="nl-BE" dirty="0"/>
          </a:p>
        </p:txBody>
      </p:sp>
      <p:sp>
        <p:nvSpPr>
          <p:cNvPr id="3" name="Content Placeholder 2"/>
          <p:cNvSpPr>
            <a:spLocks noGrp="1"/>
          </p:cNvSpPr>
          <p:nvPr>
            <p:ph idx="1"/>
          </p:nvPr>
        </p:nvSpPr>
        <p:spPr/>
        <p:txBody>
          <a:bodyPr>
            <a:noAutofit/>
          </a:bodyPr>
          <a:lstStyle/>
          <a:p>
            <a:pPr marL="274320" lvl="0" indent="-274320">
              <a:spcBef>
                <a:spcPts val="600"/>
              </a:spcBef>
              <a:buClr>
                <a:srgbClr val="CEB966"/>
              </a:buClr>
              <a:buSzPct val="70000"/>
              <a:buFont typeface="Wingdings"/>
              <a:buChar char=""/>
            </a:pPr>
            <a:r>
              <a:rPr lang="en-US" sz="3600" b="1" cap="small" dirty="0">
                <a:solidFill>
                  <a:srgbClr val="69676D"/>
                </a:solidFill>
                <a:latin typeface="Calibri" pitchFamily="34" charset="0"/>
                <a:cs typeface="Calibri" pitchFamily="34" charset="0"/>
              </a:rPr>
              <a:t>2. In what do you invest your time, energy, money ? </a:t>
            </a:r>
          </a:p>
          <a:p>
            <a:pPr marL="274320" lvl="0" indent="-274320">
              <a:spcBef>
                <a:spcPts val="600"/>
              </a:spcBef>
              <a:buClr>
                <a:srgbClr val="CEB966"/>
              </a:buClr>
              <a:buSzPct val="70000"/>
              <a:buFont typeface="Wingdings"/>
              <a:buChar char=""/>
            </a:pPr>
            <a:r>
              <a:rPr lang="en-US" sz="3600" b="1" cap="small" dirty="0">
                <a:solidFill>
                  <a:srgbClr val="69676D"/>
                </a:solidFill>
                <a:latin typeface="Calibri" pitchFamily="34" charset="0"/>
                <a:cs typeface="Calibri" pitchFamily="34" charset="0"/>
              </a:rPr>
              <a:t>3. About what are you worrying in your life ?</a:t>
            </a:r>
          </a:p>
          <a:p>
            <a:pPr marL="274320" lvl="0" indent="-274320">
              <a:spcBef>
                <a:spcPts val="600"/>
              </a:spcBef>
              <a:buClr>
                <a:srgbClr val="CEB966"/>
              </a:buClr>
              <a:buSzPct val="70000"/>
              <a:buFont typeface="Wingdings"/>
              <a:buChar char=""/>
            </a:pPr>
            <a:r>
              <a:rPr lang="en-US" sz="3600" b="1" cap="small" dirty="0">
                <a:solidFill>
                  <a:srgbClr val="69676D"/>
                </a:solidFill>
                <a:latin typeface="Calibri" pitchFamily="34" charset="0"/>
                <a:cs typeface="Calibri" pitchFamily="34" charset="0"/>
              </a:rPr>
              <a:t>4. What gives you joy, pleasure, happiness, peace, strength, courage in your life ?</a:t>
            </a:r>
          </a:p>
          <a:p>
            <a:pPr marL="0" lvl="0" indent="0">
              <a:spcBef>
                <a:spcPts val="600"/>
              </a:spcBef>
              <a:buClr>
                <a:srgbClr val="CEB966"/>
              </a:buClr>
              <a:buSzPct val="70000"/>
              <a:buNone/>
            </a:pPr>
            <a:endParaRPr lang="nl-BE" sz="3600" dirty="0">
              <a:latin typeface="Calibri" pitchFamily="34" charset="0"/>
              <a:cs typeface="Calibri" pitchFamily="34" charset="0"/>
            </a:endParaRPr>
          </a:p>
        </p:txBody>
      </p:sp>
    </p:spTree>
    <p:extLst>
      <p:ext uri="{BB962C8B-B14F-4D97-AF65-F5344CB8AC3E}">
        <p14:creationId xmlns:p14="http://schemas.microsoft.com/office/powerpoint/2010/main" val="37060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116013" y="-387350"/>
            <a:ext cx="7158037" cy="1609725"/>
          </a:xfrm>
        </p:spPr>
        <p:txBody>
          <a:bodyPr/>
          <a:lstStyle/>
          <a:p>
            <a:r>
              <a:rPr lang="nl-BE" sz="3200" b="1" smtClean="0">
                <a:solidFill>
                  <a:srgbClr val="7A7828"/>
                </a:solidFill>
              </a:rPr>
              <a:t>Dimensions</a:t>
            </a:r>
            <a:r>
              <a:rPr lang="nl-BE" sz="3200" b="1" dirty="0" smtClean="0">
                <a:solidFill>
                  <a:srgbClr val="7A7828"/>
                </a:solidFill>
              </a:rPr>
              <a:t> of human </a:t>
            </a:r>
            <a:r>
              <a:rPr lang="nl-BE" sz="3200" b="1" dirty="0" err="1" smtClean="0">
                <a:solidFill>
                  <a:srgbClr val="7A7828"/>
                </a:solidFill>
              </a:rPr>
              <a:t>existence</a:t>
            </a:r>
            <a:r>
              <a:rPr lang="nl-BE" sz="3200" b="1" dirty="0" smtClean="0">
                <a:solidFill>
                  <a:srgbClr val="7A7828"/>
                </a:solidFill>
              </a:rPr>
              <a:t> </a:t>
            </a:r>
          </a:p>
        </p:txBody>
      </p:sp>
      <p:pic>
        <p:nvPicPr>
          <p:cNvPr id="10243"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2349500"/>
            <a:ext cx="5021263" cy="3333750"/>
          </a:xfrm>
        </p:spPr>
      </p:pic>
      <p:sp>
        <p:nvSpPr>
          <p:cNvPr id="10244" name="Text Placeholder 5"/>
          <p:cNvSpPr>
            <a:spLocks noGrp="1"/>
          </p:cNvSpPr>
          <p:nvPr>
            <p:ph type="body" sz="half" idx="2"/>
          </p:nvPr>
        </p:nvSpPr>
        <p:spPr>
          <a:xfrm>
            <a:off x="5003800" y="2479675"/>
            <a:ext cx="3754438" cy="4392613"/>
          </a:xfrm>
        </p:spPr>
        <p:txBody>
          <a:bodyPr/>
          <a:lstStyle/>
          <a:p>
            <a:r>
              <a:rPr lang="nl-BE" dirty="0" err="1" smtClean="0"/>
              <a:t>Physical</a:t>
            </a:r>
            <a:endParaRPr lang="nl-BE" dirty="0" smtClean="0"/>
          </a:p>
          <a:p>
            <a:r>
              <a:rPr lang="nl-BE" dirty="0" err="1" smtClean="0"/>
              <a:t>Social</a:t>
            </a:r>
            <a:endParaRPr lang="nl-BE" dirty="0" smtClean="0"/>
          </a:p>
          <a:p>
            <a:r>
              <a:rPr lang="nl-BE" dirty="0" smtClean="0"/>
              <a:t>Personal</a:t>
            </a:r>
          </a:p>
          <a:p>
            <a:r>
              <a:rPr lang="nl-BE" dirty="0" smtClean="0"/>
              <a:t>Spiritual</a:t>
            </a:r>
          </a:p>
        </p:txBody>
      </p:sp>
    </p:spTree>
    <p:extLst>
      <p:ext uri="{BB962C8B-B14F-4D97-AF65-F5344CB8AC3E}">
        <p14:creationId xmlns:p14="http://schemas.microsoft.com/office/powerpoint/2010/main" val="3862261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55800" y="-242888"/>
            <a:ext cx="7158038" cy="1412876"/>
          </a:xfrm>
        </p:spPr>
        <p:txBody>
          <a:bodyPr/>
          <a:lstStyle/>
          <a:p>
            <a:pPr eaLnBrk="1" hangingPunct="1"/>
            <a:r>
              <a:rPr lang="nl-BE" sz="3600" b="1" smtClean="0">
                <a:solidFill>
                  <a:schemeClr val="hlink"/>
                </a:solidFill>
              </a:rPr>
              <a:t>           Physical dimension</a:t>
            </a:r>
            <a:endParaRPr lang="nl-NL" sz="3600" b="1" smtClean="0">
              <a:solidFill>
                <a:schemeClr val="hlink"/>
              </a:solidFill>
            </a:endParaRPr>
          </a:p>
        </p:txBody>
      </p:sp>
      <p:sp>
        <p:nvSpPr>
          <p:cNvPr id="11267" name="Rectangle 3"/>
          <p:cNvSpPr>
            <a:spLocks noGrp="1" noChangeArrowheads="1"/>
          </p:cNvSpPr>
          <p:nvPr>
            <p:ph type="body" idx="1"/>
          </p:nvPr>
        </p:nvSpPr>
        <p:spPr>
          <a:xfrm>
            <a:off x="250825" y="4048125"/>
            <a:ext cx="8748713" cy="5113338"/>
          </a:xfrm>
        </p:spPr>
        <p:txBody>
          <a:bodyPr/>
          <a:lstStyle/>
          <a:p>
            <a:pPr marL="0" indent="0" eaLnBrk="1" hangingPunct="1">
              <a:buFont typeface="Wingdings" pitchFamily="2" charset="2"/>
              <a:buNone/>
            </a:pPr>
            <a:endParaRPr lang="nl-BE" dirty="0" smtClean="0"/>
          </a:p>
        </p:txBody>
      </p:sp>
      <p:pic>
        <p:nvPicPr>
          <p:cNvPr id="11268" name="Picture 5" descr="watersur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771800" cy="391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relax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905" y="1466851"/>
            <a:ext cx="3620520" cy="297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descr="bodyvuist"/>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203848" y="3245009"/>
            <a:ext cx="1882775" cy="2547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C:\Users\u0004551\AppData\Local\Microsoft\Windows\Temporary Internet Files\Content.IE5\Z7R1RBW3\MP90030956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685" y="4869160"/>
            <a:ext cx="2648142" cy="18890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u0004551\AppData\Local\Microsoft\Windows\Temporary Internet Files\Content.IE5\79ZT5BP7\MP90043319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5803" y="5013176"/>
            <a:ext cx="243316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09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nl-NL" smtClean="0"/>
          </a:p>
        </p:txBody>
      </p:sp>
      <p:sp>
        <p:nvSpPr>
          <p:cNvPr id="12291" name="Rectangle 3"/>
          <p:cNvSpPr>
            <a:spLocks noGrp="1" noChangeArrowheads="1"/>
          </p:cNvSpPr>
          <p:nvPr>
            <p:ph type="body" idx="1"/>
          </p:nvPr>
        </p:nvSpPr>
        <p:spPr>
          <a:xfrm>
            <a:off x="179512" y="3212976"/>
            <a:ext cx="9539288" cy="4114800"/>
          </a:xfrm>
        </p:spPr>
        <p:txBody>
          <a:bodyPr/>
          <a:lstStyle/>
          <a:p>
            <a:pPr marL="0" indent="0" eaLnBrk="1" hangingPunct="1">
              <a:buClr>
                <a:schemeClr val="tx1"/>
              </a:buClr>
              <a:buFont typeface="Wingdings" pitchFamily="2" charset="2"/>
              <a:buNone/>
              <a:defRPr/>
            </a:pPr>
            <a:r>
              <a:rPr lang="nl-NL" sz="3600" i="1" dirty="0" smtClean="0">
                <a:solidFill>
                  <a:schemeClr val="hlink"/>
                </a:solidFill>
                <a:cs typeface="Times New Roman" pitchFamily="18" charset="0"/>
              </a:rPr>
              <a:t>    </a:t>
            </a:r>
            <a:r>
              <a:rPr lang="nl-NL" sz="3600" b="1" dirty="0" err="1" smtClean="0">
                <a:solidFill>
                  <a:schemeClr val="hlink"/>
                </a:solidFill>
                <a:cs typeface="Times New Roman" pitchFamily="18" charset="0"/>
              </a:rPr>
              <a:t>Social</a:t>
            </a:r>
            <a:r>
              <a:rPr lang="nl-NL" sz="3600" b="1" dirty="0" smtClean="0">
                <a:solidFill>
                  <a:schemeClr val="hlink"/>
                </a:solidFill>
                <a:cs typeface="Times New Roman" pitchFamily="18" charset="0"/>
              </a:rPr>
              <a:t> </a:t>
            </a:r>
            <a:r>
              <a:rPr lang="nl-NL" sz="3600" b="1" dirty="0" err="1" smtClean="0">
                <a:solidFill>
                  <a:schemeClr val="hlink"/>
                </a:solidFill>
                <a:cs typeface="Times New Roman" pitchFamily="18" charset="0"/>
              </a:rPr>
              <a:t>dimension</a:t>
            </a:r>
            <a:endParaRPr lang="nl-NL" b="1" dirty="0" smtClean="0">
              <a:cs typeface="Times New Roman" pitchFamily="18" charset="0"/>
            </a:endParaRPr>
          </a:p>
          <a:p>
            <a:pPr eaLnBrk="1" hangingPunct="1">
              <a:defRPr/>
            </a:pPr>
            <a:endParaRPr lang="nl-NL" dirty="0" smtClean="0"/>
          </a:p>
        </p:txBody>
      </p:sp>
      <p:pic>
        <p:nvPicPr>
          <p:cNvPr id="12292" name="Picture 4" descr="bero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7"/>
            <a:ext cx="4008434" cy="299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do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1188"/>
            <a:ext cx="363537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gro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003675"/>
            <a:ext cx="428466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http://extension.umd.edu/family/index.cf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0"/>
            <a:ext cx="2843212"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05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nl-NL" smtClean="0"/>
          </a:p>
        </p:txBody>
      </p:sp>
      <p:sp>
        <p:nvSpPr>
          <p:cNvPr id="13315" name="Rectangle 3"/>
          <p:cNvSpPr>
            <a:spLocks noGrp="1" noChangeArrowheads="1"/>
          </p:cNvSpPr>
          <p:nvPr>
            <p:ph type="body" idx="1"/>
          </p:nvPr>
        </p:nvSpPr>
        <p:spPr>
          <a:xfrm>
            <a:off x="-44297" y="6021288"/>
            <a:ext cx="9144000" cy="4114800"/>
          </a:xfrm>
        </p:spPr>
        <p:txBody>
          <a:bodyPr/>
          <a:lstStyle/>
          <a:p>
            <a:pPr marL="0" indent="0" eaLnBrk="1" hangingPunct="1">
              <a:buClr>
                <a:schemeClr val="tx1"/>
              </a:buClr>
              <a:buFont typeface="Wingdings" pitchFamily="2" charset="2"/>
              <a:buNone/>
            </a:pPr>
            <a:r>
              <a:rPr lang="nl-NL" sz="3600" i="1" dirty="0" smtClean="0">
                <a:solidFill>
                  <a:schemeClr val="hlink"/>
                </a:solidFill>
                <a:cs typeface="Times New Roman" pitchFamily="18" charset="0"/>
              </a:rPr>
              <a:t>  </a:t>
            </a:r>
            <a:r>
              <a:rPr lang="nl-NL" sz="3600" b="1" dirty="0" err="1" smtClean="0">
                <a:solidFill>
                  <a:schemeClr val="hlink"/>
                </a:solidFill>
                <a:cs typeface="Times New Roman" pitchFamily="18" charset="0"/>
              </a:rPr>
              <a:t>Psychological</a:t>
            </a:r>
            <a:r>
              <a:rPr lang="nl-NL" sz="3600" b="1" dirty="0" smtClean="0">
                <a:solidFill>
                  <a:schemeClr val="hlink"/>
                </a:solidFill>
                <a:cs typeface="Times New Roman" pitchFamily="18" charset="0"/>
              </a:rPr>
              <a:t> </a:t>
            </a:r>
            <a:r>
              <a:rPr lang="nl-NL" sz="3600" b="1" dirty="0" err="1" smtClean="0">
                <a:solidFill>
                  <a:schemeClr val="hlink"/>
                </a:solidFill>
                <a:cs typeface="Times New Roman" pitchFamily="18" charset="0"/>
              </a:rPr>
              <a:t>dimension</a:t>
            </a:r>
            <a:endParaRPr lang="nl-NL" b="1" dirty="0" smtClean="0">
              <a:cs typeface="Times New Roman" pitchFamily="18" charset="0"/>
            </a:endParaRPr>
          </a:p>
        </p:txBody>
      </p:sp>
      <p:pic>
        <p:nvPicPr>
          <p:cNvPr id="13316" name="Picture 5"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3141662"/>
            <a:ext cx="247015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muzie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88640"/>
            <a:ext cx="3384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u0004551\AppData\Local\Microsoft\Windows\Temporary Internet Files\Content.IE5\Z7R1RBW3\MP90040927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85396"/>
            <a:ext cx="3816424" cy="4440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0004551\AppData\Local\Microsoft\Windows\Temporary Internet Files\Content.IE5\CFT3A253\MP9004227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3185433"/>
            <a:ext cx="2681060" cy="268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8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67744" y="116632"/>
            <a:ext cx="6172200" cy="1894362"/>
          </a:xfrm>
        </p:spPr>
        <p:txBody>
          <a:bodyPr/>
          <a:lstStyle/>
          <a:p>
            <a:r>
              <a:rPr lang="en-US" sz="3200" dirty="0">
                <a:solidFill>
                  <a:prstClr val="black"/>
                </a:solidFill>
                <a:latin typeface="Calibri"/>
              </a:rPr>
              <a:t>Essential principles of </a:t>
            </a:r>
            <a:br>
              <a:rPr lang="en-US" sz="3200" dirty="0">
                <a:solidFill>
                  <a:prstClr val="black"/>
                </a:solidFill>
                <a:latin typeface="Calibri"/>
              </a:rPr>
            </a:br>
            <a:r>
              <a:rPr lang="en-US" sz="3200" dirty="0">
                <a:solidFill>
                  <a:prstClr val="black"/>
                </a:solidFill>
                <a:latin typeface="Calibri"/>
              </a:rPr>
              <a:t>existential well-being counseling</a:t>
            </a:r>
            <a:endParaRPr lang="nl-BE" dirty="0"/>
          </a:p>
        </p:txBody>
      </p:sp>
      <p:sp>
        <p:nvSpPr>
          <p:cNvPr id="5" name="Subtitle 4"/>
          <p:cNvSpPr>
            <a:spLocks noGrp="1"/>
          </p:cNvSpPr>
          <p:nvPr>
            <p:ph type="subTitle" idx="1"/>
          </p:nvPr>
        </p:nvSpPr>
        <p:spPr>
          <a:xfrm>
            <a:off x="2339752" y="2636912"/>
            <a:ext cx="6172200" cy="4098050"/>
          </a:xfrm>
        </p:spPr>
        <p:txBody>
          <a:bodyPr/>
          <a:lstStyle/>
          <a:p>
            <a:pPr marL="514350" lvl="0" indent="-514350">
              <a:spcBef>
                <a:spcPct val="20000"/>
              </a:spcBef>
              <a:buClrTx/>
              <a:buSzTx/>
              <a:buFont typeface="Arial" pitchFamily="34" charset="0"/>
              <a:buAutoNum type="arabicPeriod"/>
            </a:pPr>
            <a:r>
              <a:rPr lang="en-US" sz="2800" dirty="0" smtClean="0">
                <a:solidFill>
                  <a:prstClr val="black"/>
                </a:solidFill>
                <a:latin typeface="Calibri"/>
              </a:rPr>
              <a:t>The </a:t>
            </a:r>
            <a:r>
              <a:rPr lang="en-US" sz="2800" dirty="0">
                <a:solidFill>
                  <a:prstClr val="black"/>
                </a:solidFill>
                <a:latin typeface="Calibri"/>
              </a:rPr>
              <a:t>starting point is experiential: focusing on the bodily felt meaning</a:t>
            </a:r>
            <a:r>
              <a:rPr lang="en-US" sz="2800" dirty="0" smtClean="0">
                <a:solidFill>
                  <a:prstClr val="black"/>
                </a:solidFill>
                <a:latin typeface="Calibri"/>
              </a:rPr>
              <a:t>.</a:t>
            </a:r>
            <a:endParaRPr lang="en-US" sz="2800" dirty="0">
              <a:solidFill>
                <a:prstClr val="black"/>
              </a:solidFill>
              <a:latin typeface="Calibri"/>
            </a:endParaRPr>
          </a:p>
          <a:p>
            <a:pPr marL="514350" lvl="0" indent="-514350">
              <a:spcBef>
                <a:spcPct val="20000"/>
              </a:spcBef>
              <a:buClrTx/>
              <a:buSzTx/>
              <a:buFont typeface="Arial" pitchFamily="34" charset="0"/>
              <a:buAutoNum type="arabicPeriod"/>
            </a:pPr>
            <a:r>
              <a:rPr lang="en-US" sz="2800" dirty="0" smtClean="0">
                <a:solidFill>
                  <a:prstClr val="black"/>
                </a:solidFill>
                <a:latin typeface="Calibri"/>
              </a:rPr>
              <a:t>Complexity </a:t>
            </a:r>
            <a:r>
              <a:rPr lang="en-US" sz="2800" dirty="0">
                <a:solidFill>
                  <a:prstClr val="black"/>
                </a:solidFill>
                <a:latin typeface="Calibri"/>
              </a:rPr>
              <a:t>of Human existence: physical, social, personal, spiritual</a:t>
            </a:r>
            <a:r>
              <a:rPr lang="en-US" sz="2800" dirty="0" smtClean="0">
                <a:solidFill>
                  <a:prstClr val="black"/>
                </a:solidFill>
                <a:latin typeface="Calibri"/>
              </a:rPr>
              <a:t>. </a:t>
            </a:r>
            <a:endParaRPr lang="en-US" sz="2800" dirty="0">
              <a:solidFill>
                <a:prstClr val="black"/>
              </a:solidFill>
              <a:latin typeface="Calibri"/>
            </a:endParaRPr>
          </a:p>
          <a:p>
            <a:pPr lvl="0">
              <a:spcBef>
                <a:spcPct val="20000"/>
              </a:spcBef>
              <a:buClrTx/>
              <a:buSzTx/>
            </a:pPr>
            <a:endParaRPr lang="en-US" sz="2800" dirty="0" smtClean="0">
              <a:solidFill>
                <a:prstClr val="black"/>
              </a:solidFill>
              <a:latin typeface="Calibri"/>
            </a:endParaRPr>
          </a:p>
          <a:p>
            <a:pPr lvl="0">
              <a:spcBef>
                <a:spcPct val="20000"/>
              </a:spcBef>
              <a:buClrTx/>
              <a:buSzTx/>
            </a:pPr>
            <a:r>
              <a:rPr lang="en-US" sz="2800" dirty="0" smtClean="0">
                <a:solidFill>
                  <a:prstClr val="black"/>
                </a:solidFill>
                <a:latin typeface="Calibri"/>
              </a:rPr>
              <a:t>Existential </a:t>
            </a:r>
            <a:r>
              <a:rPr lang="en-US" sz="2800" dirty="0">
                <a:solidFill>
                  <a:prstClr val="black"/>
                </a:solidFill>
                <a:latin typeface="Calibri"/>
              </a:rPr>
              <a:t>well-being implies sufficient attention for each dimension, not too much, not too little.</a:t>
            </a:r>
          </a:p>
          <a:p>
            <a:endParaRPr lang="nl-BE" dirty="0"/>
          </a:p>
        </p:txBody>
      </p:sp>
    </p:spTree>
    <p:extLst>
      <p:ext uri="{BB962C8B-B14F-4D97-AF65-F5344CB8AC3E}">
        <p14:creationId xmlns:p14="http://schemas.microsoft.com/office/powerpoint/2010/main" val="2158892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07904" y="159348"/>
            <a:ext cx="7158038" cy="1412875"/>
          </a:xfrm>
        </p:spPr>
        <p:txBody>
          <a:bodyPr>
            <a:normAutofit fontScale="90000"/>
          </a:bodyPr>
          <a:lstStyle/>
          <a:p>
            <a:pPr eaLnBrk="1" hangingPunct="1"/>
            <a:r>
              <a:rPr lang="nl-BE" sz="3600" dirty="0"/>
              <a:t/>
            </a:r>
            <a:br>
              <a:rPr lang="nl-BE" sz="3600" dirty="0"/>
            </a:br>
            <a:r>
              <a:rPr lang="fr-BE" sz="3600" b="1" dirty="0" smtClean="0">
                <a:solidFill>
                  <a:schemeClr val="hlink"/>
                </a:solidFill>
              </a:rPr>
              <a:t>Spiritual dimension</a:t>
            </a:r>
            <a:r>
              <a:rPr lang="nl-NL" sz="3200" dirty="0" smtClean="0">
                <a:solidFill>
                  <a:schemeClr val="hlink"/>
                </a:solidFill>
              </a:rPr>
              <a:t/>
            </a:r>
            <a:br>
              <a:rPr lang="nl-NL" sz="3200" dirty="0" smtClean="0">
                <a:solidFill>
                  <a:schemeClr val="hlink"/>
                </a:solidFill>
              </a:rPr>
            </a:br>
            <a:r>
              <a:rPr lang="nl-BE" sz="3600" dirty="0" smtClean="0"/>
              <a:t/>
            </a:r>
            <a:br>
              <a:rPr lang="nl-BE" sz="3600" dirty="0" smtClean="0"/>
            </a:br>
            <a:endParaRPr lang="nl-NL" sz="3600" dirty="0" smtClean="0"/>
          </a:p>
        </p:txBody>
      </p:sp>
      <p:sp>
        <p:nvSpPr>
          <p:cNvPr id="14339" name="Rectangle 3"/>
          <p:cNvSpPr>
            <a:spLocks noGrp="1" noChangeArrowheads="1"/>
          </p:cNvSpPr>
          <p:nvPr>
            <p:ph type="body" idx="1"/>
          </p:nvPr>
        </p:nvSpPr>
        <p:spPr>
          <a:xfrm>
            <a:off x="755650" y="3789363"/>
            <a:ext cx="7661275" cy="4114800"/>
          </a:xfrm>
        </p:spPr>
        <p:txBody>
          <a:bodyPr/>
          <a:lstStyle/>
          <a:p>
            <a:pPr eaLnBrk="1" hangingPunct="1">
              <a:buFont typeface="Wingdings" pitchFamily="2" charset="2"/>
              <a:buNone/>
            </a:pPr>
            <a:endParaRPr lang="fr-BE" sz="2400" b="1" smtClean="0"/>
          </a:p>
          <a:p>
            <a:pPr eaLnBrk="1" hangingPunct="1">
              <a:buFont typeface="Wingdings" pitchFamily="2" charset="2"/>
              <a:buNone/>
            </a:pPr>
            <a:endParaRPr lang="nl-BE" sz="2800" smtClean="0"/>
          </a:p>
          <a:p>
            <a:pPr eaLnBrk="1" hangingPunct="1"/>
            <a:endParaRPr lang="fr-BE" sz="2800" smtClean="0"/>
          </a:p>
        </p:txBody>
      </p:sp>
      <p:pic>
        <p:nvPicPr>
          <p:cNvPr id="14340" name="Picture 6" descr="spiri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1840" cy="33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kaar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255931"/>
            <a:ext cx="2736304" cy="18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Jeanne Dev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3789363"/>
            <a:ext cx="50466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www.sunipix.com/fareast/Amida%20Buddha%20(Japan-Edo%20Period)%20(17th%20Centu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160290"/>
            <a:ext cx="2771800" cy="369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65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normAutofit/>
          </a:bodyPr>
          <a:lstStyle/>
          <a:p>
            <a:r>
              <a:rPr lang="nl-BE" sz="3600" dirty="0" err="1" smtClean="0"/>
              <a:t>Dimensions</a:t>
            </a:r>
            <a:r>
              <a:rPr lang="nl-BE" sz="3600" dirty="0" smtClean="0"/>
              <a:t> of Human </a:t>
            </a:r>
            <a:r>
              <a:rPr lang="nl-BE" sz="3600" dirty="0" err="1"/>
              <a:t>E</a:t>
            </a:r>
            <a:r>
              <a:rPr lang="nl-BE" sz="3600" dirty="0" err="1" smtClean="0"/>
              <a:t>xistence</a:t>
            </a:r>
            <a:r>
              <a:rPr lang="nl-BE" dirty="0" smtClean="0"/>
              <a:t/>
            </a:r>
            <a:br>
              <a:rPr lang="nl-BE" dirty="0" smtClean="0"/>
            </a:br>
            <a:r>
              <a:rPr lang="nl-BE" sz="2000" dirty="0" smtClean="0"/>
              <a:t>(Leijssen, 2007; van </a:t>
            </a:r>
            <a:r>
              <a:rPr lang="nl-BE" sz="2000" dirty="0" err="1" smtClean="0"/>
              <a:t>Deurzen</a:t>
            </a:r>
            <a:r>
              <a:rPr lang="nl-BE" sz="2000" dirty="0" smtClean="0"/>
              <a:t>, 2009)</a:t>
            </a:r>
            <a:endParaRPr lang="nl-BE"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340237"/>
              </p:ext>
            </p:extLst>
          </p:nvPr>
        </p:nvGraphicFramePr>
        <p:xfrm>
          <a:off x="179512" y="1268760"/>
          <a:ext cx="8856985" cy="5820112"/>
        </p:xfrm>
        <a:graphic>
          <a:graphicData uri="http://schemas.openxmlformats.org/drawingml/2006/table">
            <a:tbl>
              <a:tblPr firstRow="1" bandRow="1">
                <a:tableStyleId>{93296810-A885-4BE3-A3E7-6D5BEEA58F35}</a:tableStyleId>
              </a:tblPr>
              <a:tblGrid>
                <a:gridCol w="1512168"/>
                <a:gridCol w="1728194"/>
                <a:gridCol w="1944216"/>
                <a:gridCol w="1728192"/>
                <a:gridCol w="1944215"/>
              </a:tblGrid>
              <a:tr h="754320">
                <a:tc>
                  <a:txBody>
                    <a:bodyPr/>
                    <a:lstStyle/>
                    <a:p>
                      <a:endParaRPr lang="nl-BE" dirty="0"/>
                    </a:p>
                  </a:txBody>
                  <a:tcPr/>
                </a:tc>
                <a:tc>
                  <a:txBody>
                    <a:bodyPr/>
                    <a:lstStyle/>
                    <a:p>
                      <a:r>
                        <a:rPr lang="nl-BE" dirty="0" err="1" smtClean="0"/>
                        <a:t>Physical</a:t>
                      </a:r>
                      <a:endParaRPr lang="nl-BE" dirty="0" smtClean="0"/>
                    </a:p>
                    <a:p>
                      <a:r>
                        <a:rPr lang="nl-BE" dirty="0" err="1" smtClean="0"/>
                        <a:t>Umwelt</a:t>
                      </a:r>
                      <a:endParaRPr lang="nl-BE" dirty="0"/>
                    </a:p>
                  </a:txBody>
                  <a:tcPr/>
                </a:tc>
                <a:tc>
                  <a:txBody>
                    <a:bodyPr/>
                    <a:lstStyle/>
                    <a:p>
                      <a:r>
                        <a:rPr lang="nl-BE" dirty="0" err="1" smtClean="0"/>
                        <a:t>Social</a:t>
                      </a:r>
                      <a:endParaRPr lang="nl-BE" dirty="0" smtClean="0"/>
                    </a:p>
                    <a:p>
                      <a:r>
                        <a:rPr lang="nl-BE" dirty="0" err="1" smtClean="0"/>
                        <a:t>Mitweld</a:t>
                      </a:r>
                      <a:endParaRPr lang="nl-BE" dirty="0"/>
                    </a:p>
                  </a:txBody>
                  <a:tcPr/>
                </a:tc>
                <a:tc>
                  <a:txBody>
                    <a:bodyPr/>
                    <a:lstStyle/>
                    <a:p>
                      <a:r>
                        <a:rPr lang="nl-BE" dirty="0" smtClean="0"/>
                        <a:t>Personal</a:t>
                      </a:r>
                    </a:p>
                    <a:p>
                      <a:r>
                        <a:rPr lang="nl-BE" dirty="0" err="1" smtClean="0"/>
                        <a:t>Eigenwelt</a:t>
                      </a:r>
                      <a:endParaRPr lang="nl-BE" dirty="0"/>
                    </a:p>
                  </a:txBody>
                  <a:tcPr/>
                </a:tc>
                <a:tc>
                  <a:txBody>
                    <a:bodyPr/>
                    <a:lstStyle/>
                    <a:p>
                      <a:r>
                        <a:rPr lang="nl-BE" dirty="0" smtClean="0"/>
                        <a:t>Spiritual</a:t>
                      </a:r>
                    </a:p>
                    <a:p>
                      <a:r>
                        <a:rPr lang="nl-BE" dirty="0" err="1" smtClean="0"/>
                        <a:t>Uberwelt</a:t>
                      </a:r>
                      <a:endParaRPr lang="nl-BE" dirty="0"/>
                    </a:p>
                  </a:txBody>
                  <a:tcPr/>
                </a:tc>
              </a:tr>
              <a:tr h="1019678">
                <a:tc>
                  <a:txBody>
                    <a:bodyPr/>
                    <a:lstStyle/>
                    <a:p>
                      <a:r>
                        <a:rPr lang="nl-BE" b="1" dirty="0" smtClean="0"/>
                        <a:t>I  AM …</a:t>
                      </a:r>
                    </a:p>
                    <a:p>
                      <a:endParaRPr lang="nl-BE" b="1" dirty="0" smtClean="0"/>
                    </a:p>
                    <a:p>
                      <a:r>
                        <a:rPr lang="nl-BE" b="0" dirty="0" smtClean="0"/>
                        <a:t>Deals </a:t>
                      </a:r>
                      <a:r>
                        <a:rPr lang="nl-BE" b="0" dirty="0" err="1" smtClean="0"/>
                        <a:t>with</a:t>
                      </a:r>
                      <a:endParaRPr lang="nl-BE" b="0" dirty="0" smtClean="0"/>
                    </a:p>
                    <a:p>
                      <a:endParaRPr lang="nl-BE" b="1" dirty="0"/>
                    </a:p>
                  </a:txBody>
                  <a:tcPr/>
                </a:tc>
                <a:tc>
                  <a:txBody>
                    <a:bodyPr/>
                    <a:lstStyle/>
                    <a:p>
                      <a:r>
                        <a:rPr lang="nl-BE" dirty="0" smtClean="0"/>
                        <a:t>Body</a:t>
                      </a:r>
                    </a:p>
                    <a:p>
                      <a:r>
                        <a:rPr lang="nl-BE" dirty="0" err="1" smtClean="0"/>
                        <a:t>Material</a:t>
                      </a:r>
                      <a:r>
                        <a:rPr lang="nl-BE" dirty="0" smtClean="0"/>
                        <a:t> </a:t>
                      </a:r>
                      <a:r>
                        <a:rPr lang="nl-BE" dirty="0" err="1" smtClean="0"/>
                        <a:t>world</a:t>
                      </a:r>
                      <a:r>
                        <a:rPr lang="nl-BE" dirty="0" smtClean="0"/>
                        <a:t> Nature</a:t>
                      </a:r>
                      <a:endParaRPr lang="nl-BE" dirty="0"/>
                    </a:p>
                  </a:txBody>
                  <a:tcPr/>
                </a:tc>
                <a:tc>
                  <a:txBody>
                    <a:bodyPr/>
                    <a:lstStyle/>
                    <a:p>
                      <a:r>
                        <a:rPr lang="nl-BE" dirty="0" err="1" smtClean="0"/>
                        <a:t>Place</a:t>
                      </a:r>
                      <a:r>
                        <a:rPr lang="nl-BE" dirty="0" smtClean="0"/>
                        <a:t> in society Relations</a:t>
                      </a:r>
                      <a:endParaRPr lang="nl-BE" dirty="0"/>
                    </a:p>
                  </a:txBody>
                  <a:tcPr/>
                </a:tc>
                <a:tc>
                  <a:txBody>
                    <a:bodyPr/>
                    <a:lstStyle/>
                    <a:p>
                      <a:r>
                        <a:rPr lang="nl-BE" dirty="0" smtClean="0"/>
                        <a:t>Identity </a:t>
                      </a:r>
                      <a:r>
                        <a:rPr lang="nl-BE" dirty="0" err="1" smtClean="0"/>
                        <a:t>Character</a:t>
                      </a:r>
                      <a:r>
                        <a:rPr lang="nl-BE" dirty="0" smtClean="0"/>
                        <a:t> </a:t>
                      </a:r>
                      <a:r>
                        <a:rPr lang="nl-BE" dirty="0" err="1" smtClean="0"/>
                        <a:t>traits</a:t>
                      </a:r>
                      <a:r>
                        <a:rPr lang="nl-BE" dirty="0" smtClean="0"/>
                        <a:t> Thinking </a:t>
                      </a:r>
                    </a:p>
                    <a:p>
                      <a:r>
                        <a:rPr lang="nl-BE" baseline="0" dirty="0" smtClean="0"/>
                        <a:t>Feeling</a:t>
                      </a:r>
                      <a:endParaRPr lang="nl-BE" dirty="0"/>
                    </a:p>
                  </a:txBody>
                  <a:tcPr/>
                </a:tc>
                <a:tc>
                  <a:txBody>
                    <a:bodyPr/>
                    <a:lstStyle/>
                    <a:p>
                      <a:r>
                        <a:rPr kumimoji="0" lang="nl-BE" sz="1800" b="0" i="0" u="none" strike="noStrike" kern="1200" cap="none" spc="0" normalizeH="0" baseline="0" noProof="0" dirty="0" smtClean="0">
                          <a:ln>
                            <a:noFill/>
                          </a:ln>
                          <a:solidFill>
                            <a:prstClr val="black"/>
                          </a:solidFill>
                          <a:effectLst/>
                          <a:uLnTx/>
                          <a:uFillTx/>
                          <a:latin typeface="+mn-lt"/>
                          <a:ea typeface="+mn-ea"/>
                          <a:cs typeface="+mn-cs"/>
                        </a:rPr>
                        <a:t>Soul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mn-lt"/>
                          <a:ea typeface="+mn-ea"/>
                          <a:cs typeface="+mn-cs"/>
                        </a:rPr>
                        <a:t>M</a:t>
                      </a:r>
                      <a:r>
                        <a:rPr lang="nl-BE" dirty="0" err="1" smtClean="0"/>
                        <a:t>eaning</a:t>
                      </a:r>
                      <a:endParaRPr lang="nl-BE" dirty="0" smtClean="0"/>
                    </a:p>
                    <a:p>
                      <a:r>
                        <a:rPr lang="nl-BE" dirty="0" err="1" smtClean="0"/>
                        <a:t>Self-transcending</a:t>
                      </a:r>
                      <a:r>
                        <a:rPr lang="nl-BE" dirty="0" smtClean="0"/>
                        <a:t> </a:t>
                      </a:r>
                      <a:r>
                        <a:rPr lang="nl-BE" dirty="0" err="1" smtClean="0"/>
                        <a:t>ideals</a:t>
                      </a:r>
                      <a:r>
                        <a:rPr lang="nl-BE" dirty="0" smtClean="0"/>
                        <a:t> </a:t>
                      </a:r>
                    </a:p>
                  </a:txBody>
                  <a:tcPr/>
                </a:tc>
              </a:tr>
              <a:tr h="1225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smtClean="0">
                          <a:ln>
                            <a:noFill/>
                          </a:ln>
                          <a:solidFill>
                            <a:prstClr val="black"/>
                          </a:solidFill>
                          <a:effectLst/>
                          <a:uLnTx/>
                          <a:uFillTx/>
                          <a:latin typeface="+mn-lt"/>
                          <a:ea typeface="+mn-ea"/>
                          <a:cs typeface="+mn-cs"/>
                        </a:rPr>
                        <a:t>ENERGY, time,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black"/>
                          </a:solidFill>
                          <a:effectLst/>
                          <a:uLnTx/>
                          <a:uFillTx/>
                          <a:latin typeface="+mn-lt"/>
                          <a:ea typeface="+mn-ea"/>
                          <a:cs typeface="+mn-cs"/>
                        </a:rPr>
                        <a:t>Values</a:t>
                      </a:r>
                      <a:endParaRPr kumimoji="0" lang="nl-BE"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Health</a:t>
                      </a:r>
                      <a:endParaRPr lang="nl-BE" dirty="0" smtClean="0"/>
                    </a:p>
                    <a:p>
                      <a:r>
                        <a:rPr lang="nl-BE" dirty="0" smtClean="0"/>
                        <a:t>Safety</a:t>
                      </a:r>
                    </a:p>
                    <a:p>
                      <a:r>
                        <a:rPr lang="nl-BE" dirty="0" smtClean="0"/>
                        <a:t>Comfort</a:t>
                      </a:r>
                      <a:r>
                        <a:rPr lang="nl-BE" baseline="0" dirty="0" smtClean="0"/>
                        <a:t> </a:t>
                      </a:r>
                      <a:endParaRPr lang="nl-BE" dirty="0"/>
                    </a:p>
                  </a:txBody>
                  <a:tcPr/>
                </a:tc>
                <a:tc>
                  <a:txBody>
                    <a:bodyPr/>
                    <a:lstStyle/>
                    <a:p>
                      <a:r>
                        <a:rPr lang="nl-BE" dirty="0" err="1" smtClean="0"/>
                        <a:t>Esteem</a:t>
                      </a:r>
                      <a:r>
                        <a:rPr lang="nl-BE" dirty="0" smtClean="0"/>
                        <a:t> </a:t>
                      </a:r>
                    </a:p>
                    <a:p>
                      <a:r>
                        <a:rPr lang="nl-BE" dirty="0" smtClean="0"/>
                        <a:t>Succes </a:t>
                      </a:r>
                    </a:p>
                    <a:p>
                      <a:r>
                        <a:rPr lang="nl-BE" dirty="0" smtClean="0"/>
                        <a:t>Connection</a:t>
                      </a:r>
                      <a:endParaRPr lang="nl-BE" dirty="0"/>
                    </a:p>
                  </a:txBody>
                  <a:tcPr/>
                </a:tc>
                <a:tc>
                  <a:txBody>
                    <a:bodyPr/>
                    <a:lstStyle/>
                    <a:p>
                      <a:r>
                        <a:rPr lang="nl-BE" dirty="0" err="1" smtClean="0"/>
                        <a:t>Autonomy</a:t>
                      </a:r>
                      <a:endParaRPr lang="nl-BE" dirty="0" smtClean="0"/>
                    </a:p>
                    <a:p>
                      <a:r>
                        <a:rPr lang="nl-BE" dirty="0" err="1" smtClean="0"/>
                        <a:t>Freedom</a:t>
                      </a:r>
                      <a:r>
                        <a:rPr lang="nl-BE" dirty="0" smtClean="0"/>
                        <a:t> </a:t>
                      </a:r>
                      <a:r>
                        <a:rPr lang="nl-BE" baseline="0" dirty="0" smtClean="0"/>
                        <a:t> </a:t>
                      </a:r>
                    </a:p>
                    <a:p>
                      <a:r>
                        <a:rPr lang="nl-BE" dirty="0" smtClean="0"/>
                        <a:t>Knowledge</a:t>
                      </a:r>
                    </a:p>
                    <a:p>
                      <a:r>
                        <a:rPr lang="nl-BE" dirty="0" err="1" smtClean="0"/>
                        <a:t>Authenticity</a:t>
                      </a:r>
                      <a:endParaRPr lang="nl-BE" dirty="0"/>
                    </a:p>
                  </a:txBody>
                  <a:tcPr/>
                </a:tc>
                <a:tc>
                  <a:txBody>
                    <a:bodyPr/>
                    <a:lstStyle/>
                    <a:p>
                      <a:r>
                        <a:rPr lang="nl-BE" dirty="0" smtClean="0"/>
                        <a:t>A </a:t>
                      </a:r>
                      <a:r>
                        <a:rPr lang="nl-BE" dirty="0" err="1" smtClean="0"/>
                        <a:t>better</a:t>
                      </a:r>
                      <a:r>
                        <a:rPr lang="nl-BE" dirty="0" smtClean="0"/>
                        <a:t> </a:t>
                      </a:r>
                      <a:r>
                        <a:rPr lang="nl-BE" dirty="0" err="1" smtClean="0"/>
                        <a:t>world</a:t>
                      </a:r>
                      <a:r>
                        <a:rPr lang="nl-BE" dirty="0" smtClean="0"/>
                        <a:t>,</a:t>
                      </a:r>
                      <a:r>
                        <a:rPr lang="nl-BE" baseline="0" dirty="0" smtClean="0"/>
                        <a:t> </a:t>
                      </a:r>
                      <a:r>
                        <a:rPr lang="nl-BE" baseline="0" dirty="0" err="1" smtClean="0"/>
                        <a:t>Consciousness</a:t>
                      </a:r>
                      <a:r>
                        <a:rPr lang="nl-BE" baseline="0" dirty="0" smtClean="0"/>
                        <a:t> of </a:t>
                      </a:r>
                      <a:r>
                        <a:rPr lang="nl-BE" baseline="0" dirty="0" err="1" smtClean="0"/>
                        <a:t>unity</a:t>
                      </a:r>
                      <a:endParaRPr lang="nl-BE" baseline="0" dirty="0" smtClean="0"/>
                    </a:p>
                    <a:p>
                      <a:r>
                        <a:rPr lang="nl-BE" baseline="0" dirty="0" smtClean="0"/>
                        <a:t>‘</a:t>
                      </a:r>
                      <a:r>
                        <a:rPr lang="nl-BE" baseline="0" dirty="0" err="1" smtClean="0"/>
                        <a:t>Being</a:t>
                      </a:r>
                      <a:r>
                        <a:rPr lang="nl-BE" baseline="0" dirty="0" smtClean="0"/>
                        <a:t> </a:t>
                      </a:r>
                      <a:r>
                        <a:rPr lang="nl-BE" baseline="0" dirty="0" err="1" smtClean="0"/>
                        <a:t>values</a:t>
                      </a:r>
                      <a:r>
                        <a:rPr lang="nl-BE" baseline="0" dirty="0" smtClean="0"/>
                        <a:t>’</a:t>
                      </a:r>
                      <a:endParaRPr lang="nl-BE" dirty="0"/>
                    </a:p>
                  </a:txBody>
                  <a:tcPr/>
                </a:tc>
              </a:tr>
              <a:tr h="1008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smtClean="0">
                          <a:ln>
                            <a:noFill/>
                          </a:ln>
                          <a:solidFill>
                            <a:prstClr val="black"/>
                          </a:solidFill>
                          <a:effectLst/>
                          <a:uLnTx/>
                          <a:uFillTx/>
                          <a:latin typeface="+mn-lt"/>
                          <a:ea typeface="+mn-ea"/>
                          <a:cs typeface="+mn-cs"/>
                        </a:rPr>
                        <a:t>WORRIES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smtClean="0"/>
                        <a:t>Threats</a:t>
                      </a:r>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dirty="0" smtClean="0">
                        <a:ln>
                          <a:noFill/>
                        </a:ln>
                        <a:solidFill>
                          <a:prstClr val="black"/>
                        </a:solidFill>
                        <a:effectLst/>
                        <a:uLnTx/>
                        <a:uFillTx/>
                        <a:latin typeface="+mn-lt"/>
                        <a:ea typeface="+mn-ea"/>
                        <a:cs typeface="+mn-cs"/>
                      </a:endParaRPr>
                    </a:p>
                    <a:p>
                      <a:endParaRPr lang="nl-BE" dirty="0"/>
                    </a:p>
                  </a:txBody>
                  <a:tcPr/>
                </a:tc>
                <a:tc>
                  <a:txBody>
                    <a:bodyPr/>
                    <a:lstStyle/>
                    <a:p>
                      <a:r>
                        <a:rPr lang="nl-BE" dirty="0" err="1" smtClean="0"/>
                        <a:t>Pain</a:t>
                      </a:r>
                      <a:r>
                        <a:rPr lang="nl-BE" dirty="0" smtClean="0"/>
                        <a:t>, sickness </a:t>
                      </a:r>
                      <a:r>
                        <a:rPr lang="nl-BE" dirty="0" err="1" smtClean="0"/>
                        <a:t>Death</a:t>
                      </a:r>
                      <a:endParaRPr lang="nl-BE" dirty="0" smtClean="0"/>
                    </a:p>
                    <a:p>
                      <a:r>
                        <a:rPr lang="nl-BE" dirty="0" err="1" smtClean="0"/>
                        <a:t>Poverty</a:t>
                      </a:r>
                      <a:r>
                        <a:rPr lang="nl-BE" dirty="0" smtClean="0"/>
                        <a:t> </a:t>
                      </a:r>
                      <a:endParaRPr lang="nl-BE" dirty="0"/>
                    </a:p>
                  </a:txBody>
                  <a:tcPr/>
                </a:tc>
                <a:tc>
                  <a:txBody>
                    <a:bodyPr/>
                    <a:lstStyle/>
                    <a:p>
                      <a:r>
                        <a:rPr lang="nl-BE" dirty="0" err="1" smtClean="0"/>
                        <a:t>Rejection</a:t>
                      </a:r>
                      <a:endParaRPr lang="nl-BE" dirty="0" smtClean="0"/>
                    </a:p>
                    <a:p>
                      <a:r>
                        <a:rPr lang="nl-BE" dirty="0" err="1" smtClean="0"/>
                        <a:t>Loneliness</a:t>
                      </a:r>
                      <a:endParaRPr lang="nl-BE" dirty="0" smtClean="0"/>
                    </a:p>
                    <a:p>
                      <a:r>
                        <a:rPr lang="nl-BE" dirty="0" err="1" smtClean="0"/>
                        <a:t>Guilt</a:t>
                      </a:r>
                      <a:r>
                        <a:rPr lang="nl-BE" dirty="0" smtClean="0"/>
                        <a:t> </a:t>
                      </a:r>
                    </a:p>
                    <a:p>
                      <a:r>
                        <a:rPr lang="nl-BE" dirty="0" err="1" smtClean="0"/>
                        <a:t>Shame</a:t>
                      </a:r>
                      <a:endParaRPr lang="nl-BE" dirty="0"/>
                    </a:p>
                  </a:txBody>
                  <a:tcPr/>
                </a:tc>
                <a:tc>
                  <a:txBody>
                    <a:bodyPr/>
                    <a:lstStyle/>
                    <a:p>
                      <a:r>
                        <a:rPr lang="nl-BE" dirty="0" err="1" smtClean="0"/>
                        <a:t>Confusion</a:t>
                      </a:r>
                      <a:r>
                        <a:rPr lang="nl-BE" dirty="0" smtClean="0"/>
                        <a:t> </a:t>
                      </a:r>
                      <a:r>
                        <a:rPr lang="nl-BE" dirty="0" err="1" smtClean="0"/>
                        <a:t>Doubt</a:t>
                      </a:r>
                      <a:r>
                        <a:rPr lang="nl-BE" baseline="0" dirty="0" smtClean="0"/>
                        <a:t> </a:t>
                      </a:r>
                      <a:r>
                        <a:rPr lang="nl-BE" baseline="0" dirty="0" err="1" smtClean="0"/>
                        <a:t>I</a:t>
                      </a:r>
                      <a:r>
                        <a:rPr lang="nl-BE" dirty="0" err="1" smtClean="0"/>
                        <a:t>mperfection</a:t>
                      </a:r>
                      <a:r>
                        <a:rPr lang="nl-BE" baseline="0" dirty="0" smtClean="0"/>
                        <a:t> </a:t>
                      </a:r>
                      <a:endParaRPr lang="nl-BE" dirty="0"/>
                    </a:p>
                  </a:txBody>
                  <a:tcPr/>
                </a:tc>
                <a:tc>
                  <a:txBody>
                    <a:bodyPr/>
                    <a:lstStyle/>
                    <a:p>
                      <a:r>
                        <a:rPr lang="nl-BE" dirty="0" err="1" smtClean="0"/>
                        <a:t>Meaninglessness</a:t>
                      </a:r>
                      <a:endParaRPr lang="nl-BE" dirty="0" smtClean="0"/>
                    </a:p>
                    <a:p>
                      <a:r>
                        <a:rPr lang="nl-BE" dirty="0" smtClean="0"/>
                        <a:t>Futillity</a:t>
                      </a:r>
                    </a:p>
                    <a:p>
                      <a:r>
                        <a:rPr lang="nl-BE" dirty="0" err="1" smtClean="0"/>
                        <a:t>Evil</a:t>
                      </a:r>
                      <a:endParaRPr lang="nl-BE" dirty="0"/>
                    </a:p>
                  </a:txBody>
                  <a:tcPr/>
                </a:tc>
              </a:tr>
              <a:tr h="946494">
                <a:tc>
                  <a:txBody>
                    <a:bodyPr/>
                    <a:lstStyle/>
                    <a:p>
                      <a:r>
                        <a:rPr lang="nl-BE" b="1" dirty="0" smtClean="0"/>
                        <a:t>JOY</a:t>
                      </a:r>
                    </a:p>
                    <a:p>
                      <a:r>
                        <a:rPr lang="nl-BE" b="0" dirty="0" err="1" smtClean="0"/>
                        <a:t>Perenial</a:t>
                      </a:r>
                      <a:r>
                        <a:rPr lang="nl-BE" b="0" dirty="0" smtClean="0"/>
                        <a:t> </a:t>
                      </a:r>
                      <a:r>
                        <a:rPr lang="nl-BE" b="0" dirty="0" err="1" smtClean="0"/>
                        <a:t>philosophy</a:t>
                      </a:r>
                      <a:endParaRPr lang="nl-BE" b="0" dirty="0" smtClean="0"/>
                    </a:p>
                    <a:p>
                      <a:endParaRPr lang="nl-BE" b="1" dirty="0"/>
                    </a:p>
                  </a:txBody>
                  <a:tcPr/>
                </a:tc>
                <a:tc>
                  <a:txBody>
                    <a:bodyPr/>
                    <a:lstStyle/>
                    <a:p>
                      <a:r>
                        <a:rPr lang="nl-BE" dirty="0" smtClean="0"/>
                        <a:t>BEAUTY</a:t>
                      </a:r>
                      <a:endParaRPr lang="nl-BE" dirty="0"/>
                    </a:p>
                  </a:txBody>
                  <a:tcPr/>
                </a:tc>
                <a:tc>
                  <a:txBody>
                    <a:bodyPr/>
                    <a:lstStyle/>
                    <a:p>
                      <a:r>
                        <a:rPr lang="nl-BE" dirty="0" smtClean="0"/>
                        <a:t>GOODNESS</a:t>
                      </a:r>
                      <a:endParaRPr lang="nl-BE" dirty="0"/>
                    </a:p>
                  </a:txBody>
                  <a:tcPr/>
                </a:tc>
                <a:tc>
                  <a:txBody>
                    <a:bodyPr/>
                    <a:lstStyle/>
                    <a:p>
                      <a:r>
                        <a:rPr lang="nl-BE" dirty="0" smtClean="0"/>
                        <a:t>TRUTH</a:t>
                      </a:r>
                      <a:endParaRPr lang="nl-BE" dirty="0"/>
                    </a:p>
                  </a:txBody>
                  <a:tcPr/>
                </a:tc>
                <a:tc>
                  <a:txBody>
                    <a:bodyPr/>
                    <a:lstStyle/>
                    <a:p>
                      <a:r>
                        <a:rPr lang="nl-BE" dirty="0" smtClean="0"/>
                        <a:t>LOVE</a:t>
                      </a:r>
                      <a:endParaRPr lang="nl-BE" dirty="0"/>
                    </a:p>
                  </a:txBody>
                  <a:tcPr/>
                </a:tc>
              </a:tr>
            </a:tbl>
          </a:graphicData>
        </a:graphic>
      </p:graphicFrame>
    </p:spTree>
    <p:extLst>
      <p:ext uri="{BB962C8B-B14F-4D97-AF65-F5344CB8AC3E}">
        <p14:creationId xmlns:p14="http://schemas.microsoft.com/office/powerpoint/2010/main" val="1987434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sz="2800" b="1" dirty="0">
                <a:solidFill>
                  <a:prstClr val="black"/>
                </a:solidFill>
              </a:rPr>
              <a:t>4. Meaning and values.</a:t>
            </a:r>
            <a:endParaRPr lang="nl-BE" dirty="0"/>
          </a:p>
        </p:txBody>
      </p:sp>
      <p:sp>
        <p:nvSpPr>
          <p:cNvPr id="4" name="Content Placeholder 3"/>
          <p:cNvSpPr>
            <a:spLocks noGrp="1"/>
          </p:cNvSpPr>
          <p:nvPr>
            <p:ph sz="half" idx="2"/>
          </p:nvPr>
        </p:nvSpPr>
        <p:spPr>
          <a:xfrm>
            <a:off x="5105400" y="1424633"/>
            <a:ext cx="4038600" cy="5400600"/>
          </a:xfrm>
        </p:spPr>
        <p:txBody>
          <a:bodyPr>
            <a:normAutofit/>
          </a:bodyPr>
          <a:lstStyle/>
          <a:p>
            <a:pPr marL="0" lvl="0" indent="0">
              <a:buNone/>
            </a:pPr>
            <a:r>
              <a:rPr lang="nl-BE" sz="2600" dirty="0" smtClean="0">
                <a:solidFill>
                  <a:prstClr val="black"/>
                </a:solidFill>
              </a:rPr>
              <a:t>MOTIVATION</a:t>
            </a:r>
          </a:p>
          <a:p>
            <a:pPr marL="0" lvl="0" indent="0">
              <a:buNone/>
            </a:pPr>
            <a:r>
              <a:rPr lang="nl-BE" sz="2600" dirty="0" smtClean="0">
                <a:solidFill>
                  <a:prstClr val="black"/>
                </a:solidFill>
              </a:rPr>
              <a:t>GOALS</a:t>
            </a:r>
          </a:p>
          <a:p>
            <a:pPr marL="0" lvl="0" indent="0">
              <a:buNone/>
            </a:pPr>
            <a:r>
              <a:rPr lang="nl-BE" sz="2600" dirty="0" smtClean="0">
                <a:solidFill>
                  <a:prstClr val="black"/>
                </a:solidFill>
              </a:rPr>
              <a:t>COMMITMENT</a:t>
            </a:r>
            <a:endParaRPr lang="nl-BE" sz="2600" dirty="0">
              <a:solidFill>
                <a:prstClr val="black"/>
              </a:solidFill>
            </a:endParaRPr>
          </a:p>
          <a:p>
            <a:pPr marL="0" lvl="0" indent="0">
              <a:buNone/>
            </a:pPr>
            <a:r>
              <a:rPr lang="nl-BE" sz="2600" dirty="0" smtClean="0">
                <a:solidFill>
                  <a:prstClr val="black"/>
                </a:solidFill>
              </a:rPr>
              <a:t>PASSION</a:t>
            </a:r>
            <a:endParaRPr lang="nl-BE" sz="2600" dirty="0">
              <a:solidFill>
                <a:prstClr val="black"/>
              </a:solidFill>
            </a:endParaRPr>
          </a:p>
          <a:p>
            <a:pPr marL="0" lvl="0" indent="0">
              <a:buNone/>
            </a:pPr>
            <a:endParaRPr lang="nl-BE" sz="2600" dirty="0">
              <a:solidFill>
                <a:prstClr val="black"/>
              </a:solidFill>
            </a:endParaRPr>
          </a:p>
          <a:p>
            <a:pPr marL="0" lvl="0" indent="0">
              <a:buNone/>
            </a:pPr>
            <a:endParaRPr lang="en-US" sz="2600" dirty="0">
              <a:solidFill>
                <a:prstClr val="black"/>
              </a:solidFill>
            </a:endParaRPr>
          </a:p>
          <a:p>
            <a:pPr marL="0" lvl="0" indent="0">
              <a:buNone/>
            </a:pPr>
            <a:r>
              <a:rPr lang="en-US" sz="2600" dirty="0" smtClean="0">
                <a:solidFill>
                  <a:prstClr val="black"/>
                </a:solidFill>
              </a:rPr>
              <a:t>ZEST</a:t>
            </a:r>
          </a:p>
          <a:p>
            <a:pPr marL="0" lvl="0" indent="0">
              <a:buNone/>
            </a:pPr>
            <a:r>
              <a:rPr lang="en-US" sz="2600" dirty="0" smtClean="0">
                <a:solidFill>
                  <a:prstClr val="black"/>
                </a:solidFill>
              </a:rPr>
              <a:t>ENTHUSIASM</a:t>
            </a:r>
          </a:p>
          <a:p>
            <a:pPr marL="0" lvl="0" indent="0">
              <a:buNone/>
            </a:pPr>
            <a:r>
              <a:rPr lang="en-US" sz="2600" dirty="0" smtClean="0">
                <a:solidFill>
                  <a:prstClr val="black"/>
                </a:solidFill>
              </a:rPr>
              <a:t>FLOW</a:t>
            </a:r>
          </a:p>
          <a:p>
            <a:pPr marL="0" indent="0">
              <a:buNone/>
            </a:pPr>
            <a:r>
              <a:rPr lang="en-US" sz="2600" dirty="0">
                <a:solidFill>
                  <a:prstClr val="black"/>
                </a:solidFill>
              </a:rPr>
              <a:t>WONDER, AWE</a:t>
            </a:r>
            <a:endParaRPr lang="nl-BE" sz="2600" dirty="0">
              <a:solidFill>
                <a:prstClr val="black"/>
              </a:solidFill>
            </a:endParaRPr>
          </a:p>
          <a:p>
            <a:pPr marL="0" lvl="0" indent="0">
              <a:buNone/>
            </a:pPr>
            <a:endParaRPr lang="nl-BE" sz="2600" dirty="0">
              <a:solidFill>
                <a:prstClr val="black"/>
              </a:solidFill>
            </a:endParaRPr>
          </a:p>
          <a:p>
            <a:endParaRPr lang="nl-BE"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2445" y="1392136"/>
            <a:ext cx="3955539" cy="52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330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79296" cy="1143000"/>
          </a:xfrm>
        </p:spPr>
        <p:txBody>
          <a:bodyPr/>
          <a:lstStyle/>
          <a:p>
            <a:r>
              <a:rPr lang="en-US" sz="2800" b="1" dirty="0">
                <a:solidFill>
                  <a:prstClr val="black"/>
                </a:solidFill>
              </a:rPr>
              <a:t>5. Existential </a:t>
            </a:r>
            <a:r>
              <a:rPr lang="en-US" sz="2800" b="1" dirty="0" smtClean="0">
                <a:solidFill>
                  <a:prstClr val="black"/>
                </a:solidFill>
              </a:rPr>
              <a:t>challenges: anxiety</a:t>
            </a:r>
            <a:r>
              <a:rPr lang="en-US" sz="2800" b="1" dirty="0">
                <a:solidFill>
                  <a:prstClr val="black"/>
                </a:solidFill>
              </a:rPr>
              <a:t>, solitude, loss, grief, sickness, death</a:t>
            </a:r>
            <a:endParaRPr lang="nl-BE" b="1" dirty="0"/>
          </a:p>
        </p:txBody>
      </p:sp>
      <p:sp>
        <p:nvSpPr>
          <p:cNvPr id="3" name="Content Placeholder 2"/>
          <p:cNvSpPr>
            <a:spLocks noGrp="1"/>
          </p:cNvSpPr>
          <p:nvPr>
            <p:ph sz="half" idx="1"/>
          </p:nvPr>
        </p:nvSpPr>
        <p:spPr>
          <a:xfrm>
            <a:off x="1115616" y="1844824"/>
            <a:ext cx="3312368" cy="4525963"/>
          </a:xfrm>
        </p:spPr>
        <p:txBody>
          <a:bodyPr/>
          <a:lstStyle/>
          <a:p>
            <a:pPr marL="0" lvl="0" indent="0">
              <a:buNone/>
            </a:pPr>
            <a:r>
              <a:rPr lang="nl-BE" dirty="0" smtClean="0">
                <a:solidFill>
                  <a:prstClr val="black"/>
                </a:solidFill>
              </a:rPr>
              <a:t>EMOTIONS</a:t>
            </a:r>
          </a:p>
          <a:p>
            <a:pPr marL="0" lvl="0" indent="0">
              <a:buNone/>
            </a:pPr>
            <a:endParaRPr lang="nl-BE" dirty="0" smtClean="0">
              <a:solidFill>
                <a:prstClr val="black"/>
              </a:solidFill>
            </a:endParaRPr>
          </a:p>
          <a:p>
            <a:pPr marL="0" lvl="0" indent="0">
              <a:buNone/>
            </a:pPr>
            <a:r>
              <a:rPr lang="nl-BE" dirty="0" smtClean="0">
                <a:solidFill>
                  <a:prstClr val="black"/>
                </a:solidFill>
              </a:rPr>
              <a:t>ACCEPTANCE </a:t>
            </a:r>
          </a:p>
          <a:p>
            <a:pPr marL="0" lvl="0" indent="0">
              <a:buNone/>
            </a:pPr>
            <a:r>
              <a:rPr lang="nl-BE" dirty="0" smtClean="0">
                <a:solidFill>
                  <a:prstClr val="black"/>
                </a:solidFill>
              </a:rPr>
              <a:t> </a:t>
            </a:r>
            <a:endParaRPr lang="nl-BE" dirty="0">
              <a:solidFill>
                <a:prstClr val="black"/>
              </a:solidFill>
            </a:endParaRPr>
          </a:p>
          <a:p>
            <a:pPr marL="0" lvl="0" indent="0">
              <a:buNone/>
            </a:pPr>
            <a:endParaRPr lang="nl-BE" dirty="0">
              <a:solidFill>
                <a:prstClr val="black"/>
              </a:solidFill>
            </a:endParaRPr>
          </a:p>
          <a:p>
            <a:pPr marL="0" lvl="0" indent="0">
              <a:buNone/>
            </a:pPr>
            <a:endParaRPr lang="nl-BE" dirty="0">
              <a:solidFill>
                <a:prstClr val="black"/>
              </a:solidFill>
            </a:endParaRPr>
          </a:p>
          <a:p>
            <a:pPr marL="0" lvl="0" indent="0">
              <a:buNone/>
            </a:pPr>
            <a:r>
              <a:rPr lang="nl-NL" dirty="0" smtClean="0">
                <a:solidFill>
                  <a:prstClr val="black"/>
                </a:solidFill>
              </a:rPr>
              <a:t>PRESENCE</a:t>
            </a:r>
          </a:p>
          <a:p>
            <a:pPr marL="0" lvl="0" indent="0">
              <a:buNone/>
            </a:pPr>
            <a:endParaRPr lang="nl-BE" dirty="0">
              <a:solidFill>
                <a:prstClr val="black"/>
              </a:solidFill>
            </a:endParaRPr>
          </a:p>
          <a:p>
            <a:endParaRPr lang="nl-BE"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412776"/>
            <a:ext cx="3787020" cy="505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835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1560" y="116632"/>
            <a:ext cx="8229600" cy="562074"/>
          </a:xfrm>
        </p:spPr>
        <p:txBody>
          <a:bodyPr>
            <a:normAutofit/>
          </a:bodyPr>
          <a:lstStyle/>
          <a:p>
            <a:r>
              <a:rPr lang="nl-BE" sz="2400" b="1" dirty="0" smtClean="0"/>
              <a:t>RESEARCH AND MEASUREMENTS</a:t>
            </a:r>
            <a:endParaRPr lang="nl-BE" sz="2400" b="1" dirty="0"/>
          </a:p>
        </p:txBody>
      </p:sp>
      <p:sp>
        <p:nvSpPr>
          <p:cNvPr id="6" name="Content Placeholder 5"/>
          <p:cNvSpPr>
            <a:spLocks noGrp="1"/>
          </p:cNvSpPr>
          <p:nvPr>
            <p:ph idx="1"/>
          </p:nvPr>
        </p:nvSpPr>
        <p:spPr>
          <a:xfrm>
            <a:off x="323528" y="908720"/>
            <a:ext cx="8712968" cy="6120680"/>
          </a:xfrm>
        </p:spPr>
        <p:txBody>
          <a:bodyPr>
            <a:normAutofit fontScale="70000" lnSpcReduction="20000"/>
          </a:bodyPr>
          <a:lstStyle/>
          <a:p>
            <a:pPr marL="0" indent="0">
              <a:buNone/>
            </a:pPr>
            <a:r>
              <a:rPr lang="en-US" dirty="0"/>
              <a:t>Mount et al. (2007). </a:t>
            </a:r>
            <a:r>
              <a:rPr lang="en-US" i="1" dirty="0"/>
              <a:t>Healing Connections: On Moving from Suffering to a Sense of Well-Being. </a:t>
            </a:r>
            <a:r>
              <a:rPr lang="en-US" dirty="0"/>
              <a:t>Life-threatening illness is an assault on the whole person: physical, psychological, social, and spiritual. It frequently presents caregiver and sufferer with a paradox suffering does not correlate with physical well-being alone. Drawing on a purposive sample of 21 participants, a phenomenological study was carried out to explore the relevance of the existential and spiritual domains to suffering, healing, and quality of life (QOL). The phenomenological method was used to achieve an in-depth description of both existential suffering, and conversely, the experience of integrity and wholeness, in persons with life-threatening illness; identify ‘‘inner life’’ and existential contributors to suffering and subjective well-being in advanced illness; and develop a narrative account of these QOL extremes. The importance of meaning-based adaptation to advanced illness was supported, as were </a:t>
            </a:r>
            <a:r>
              <a:rPr lang="en-US" dirty="0" err="1"/>
              <a:t>Frankl’s</a:t>
            </a:r>
            <a:r>
              <a:rPr lang="en-US" dirty="0"/>
              <a:t> sources of meaning and </a:t>
            </a:r>
            <a:r>
              <a:rPr lang="en-US" dirty="0" err="1"/>
              <a:t>Yalom’s</a:t>
            </a:r>
            <a:r>
              <a:rPr lang="en-US" dirty="0"/>
              <a:t> sources of existential anguish. Divergent themes characteristic of the two QOL extremes were identified. Four types of ‘healing connections’ involving a sense of bonding to Self, others, the phenomenal world, and ultimate meaning, respectively, were identified. They situated the participant in a context that was greater and more enduring than the self, thus leading to enhanced meaning and QOL. </a:t>
            </a:r>
            <a:endParaRPr lang="nl-BE" dirty="0"/>
          </a:p>
          <a:p>
            <a:endParaRPr lang="nl-BE" dirty="0"/>
          </a:p>
        </p:txBody>
      </p:sp>
    </p:spTree>
    <p:extLst>
      <p:ext uri="{BB962C8B-B14F-4D97-AF65-F5344CB8AC3E}">
        <p14:creationId xmlns:p14="http://schemas.microsoft.com/office/powerpoint/2010/main" val="1741221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alpha val="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6021288"/>
            <a:ext cx="6244208" cy="958258"/>
          </a:xfrm>
        </p:spPr>
        <p:txBody>
          <a:bodyPr>
            <a:normAutofit/>
          </a:bodyPr>
          <a:lstStyle/>
          <a:p>
            <a:r>
              <a:rPr lang="nl-NL" sz="2200" i="1" dirty="0" err="1" smtClean="0">
                <a:solidFill>
                  <a:srgbClr val="000000"/>
                </a:solidFill>
                <a:latin typeface="Bookman Old Style" pitchFamily="18" charset="0"/>
                <a:ea typeface="Times New Roman"/>
                <a:cs typeface="Calibri" pitchFamily="34" charset="0"/>
              </a:rPr>
              <a:t>Birdwings</a:t>
            </a:r>
            <a:r>
              <a:rPr lang="nl-NL" sz="2200" i="1" dirty="0" smtClean="0">
                <a:solidFill>
                  <a:srgbClr val="000000"/>
                </a:solidFill>
                <a:latin typeface="Bookman Old Style" pitchFamily="18" charset="0"/>
                <a:ea typeface="Times New Roman"/>
                <a:cs typeface="Calibri" pitchFamily="34" charset="0"/>
              </a:rPr>
              <a:t>. </a:t>
            </a:r>
            <a:r>
              <a:rPr lang="nl-NL" sz="2200" b="0" i="1" dirty="0" smtClean="0">
                <a:solidFill>
                  <a:srgbClr val="000000"/>
                </a:solidFill>
                <a:latin typeface="Bookman Old Style" pitchFamily="18" charset="0"/>
                <a:ea typeface="Times New Roman"/>
                <a:cs typeface="Calibri" pitchFamily="34" charset="0"/>
              </a:rPr>
              <a:t> </a:t>
            </a:r>
            <a:r>
              <a:rPr lang="nl-NL" sz="2200" b="0" i="1" dirty="0" err="1" smtClean="0">
                <a:solidFill>
                  <a:srgbClr val="000000"/>
                </a:solidFill>
                <a:latin typeface="Bookman Old Style" pitchFamily="18" charset="0"/>
                <a:ea typeface="Times New Roman"/>
                <a:cs typeface="Calibri" pitchFamily="34" charset="0"/>
              </a:rPr>
              <a:t>Rumi</a:t>
            </a:r>
            <a:r>
              <a:rPr lang="nl-NL" sz="2200" b="0" i="1" dirty="0" smtClean="0">
                <a:solidFill>
                  <a:srgbClr val="000000"/>
                </a:solidFill>
                <a:latin typeface="Bookman Old Style" pitchFamily="18" charset="0"/>
                <a:ea typeface="Times New Roman"/>
                <a:cs typeface="Calibri" pitchFamily="34" charset="0"/>
              </a:rPr>
              <a:t> (1207-1273) </a:t>
            </a:r>
            <a:br>
              <a:rPr lang="nl-NL" sz="2200" b="0" i="1" dirty="0" smtClean="0">
                <a:solidFill>
                  <a:srgbClr val="000000"/>
                </a:solidFill>
                <a:latin typeface="Bookman Old Style" pitchFamily="18" charset="0"/>
                <a:ea typeface="Times New Roman"/>
                <a:cs typeface="Calibri" pitchFamily="34" charset="0"/>
              </a:rPr>
            </a:br>
            <a:endParaRPr lang="nl-BE" dirty="0"/>
          </a:p>
        </p:txBody>
      </p:sp>
      <p:sp>
        <p:nvSpPr>
          <p:cNvPr id="3" name="Subtitle 2"/>
          <p:cNvSpPr>
            <a:spLocks noGrp="1"/>
          </p:cNvSpPr>
          <p:nvPr>
            <p:ph type="subTitle" idx="1"/>
          </p:nvPr>
        </p:nvSpPr>
        <p:spPr>
          <a:xfrm>
            <a:off x="2483768" y="404664"/>
            <a:ext cx="6172200" cy="4968552"/>
          </a:xfrm>
        </p:spPr>
        <p:txBody>
          <a:bodyPr>
            <a:normAutofit fontScale="25000" lnSpcReduction="20000"/>
          </a:bodyPr>
          <a:lstStyle/>
          <a:p>
            <a:r>
              <a:rPr lang="nl-NL" sz="8000" b="0" i="1" cap="small" dirty="0" err="1">
                <a:solidFill>
                  <a:srgbClr val="000000"/>
                </a:solidFill>
                <a:latin typeface="Bookman Old Style" pitchFamily="18" charset="0"/>
                <a:ea typeface="Times New Roman"/>
                <a:cs typeface="Calibri" pitchFamily="34" charset="0"/>
              </a:rPr>
              <a:t>Your</a:t>
            </a:r>
            <a:r>
              <a:rPr lang="nl-NL" sz="8000" b="0" i="1" cap="small" dirty="0">
                <a:solidFill>
                  <a:srgbClr val="000000"/>
                </a:solidFill>
                <a:latin typeface="Bookman Old Style" pitchFamily="18" charset="0"/>
                <a:ea typeface="Times New Roman"/>
                <a:cs typeface="Calibri" pitchFamily="34" charset="0"/>
              </a:rPr>
              <a:t> grief </a:t>
            </a:r>
            <a:r>
              <a:rPr lang="nl-NL" sz="8000" b="0" i="1" cap="small" dirty="0" err="1">
                <a:solidFill>
                  <a:srgbClr val="000000"/>
                </a:solidFill>
                <a:latin typeface="Bookman Old Style" pitchFamily="18" charset="0"/>
                <a:ea typeface="Times New Roman"/>
                <a:cs typeface="Calibri" pitchFamily="34" charset="0"/>
              </a:rPr>
              <a:t>for</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what</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you’ve</a:t>
            </a:r>
            <a:r>
              <a:rPr lang="nl-NL" sz="8000" b="0" i="1" cap="small" dirty="0">
                <a:solidFill>
                  <a:srgbClr val="000000"/>
                </a:solidFill>
                <a:latin typeface="Bookman Old Style" pitchFamily="18" charset="0"/>
                <a:ea typeface="Times New Roman"/>
                <a:cs typeface="Calibri" pitchFamily="34" charset="0"/>
              </a:rPr>
              <a:t> lost </a:t>
            </a:r>
            <a:r>
              <a:rPr lang="nl-NL" sz="8000" b="0" i="1" cap="small" dirty="0" err="1">
                <a:solidFill>
                  <a:srgbClr val="000000"/>
                </a:solidFill>
                <a:latin typeface="Bookman Old Style" pitchFamily="18" charset="0"/>
                <a:ea typeface="Times New Roman"/>
                <a:cs typeface="Calibri" pitchFamily="34" charset="0"/>
              </a:rPr>
              <a:t>lifts</a:t>
            </a:r>
            <a:r>
              <a:rPr lang="nl-NL" sz="8000" b="0" i="1" cap="small" dirty="0">
                <a:solidFill>
                  <a:srgbClr val="000000"/>
                </a:solidFill>
                <a:latin typeface="Bookman Old Style" pitchFamily="18" charset="0"/>
                <a:ea typeface="Times New Roman"/>
                <a:cs typeface="Calibri" pitchFamily="34" charset="0"/>
              </a:rPr>
              <a:t> a </a:t>
            </a:r>
            <a:r>
              <a:rPr lang="nl-NL" sz="8000" b="0" i="1" cap="small" dirty="0" err="1">
                <a:solidFill>
                  <a:srgbClr val="000000"/>
                </a:solidFill>
                <a:latin typeface="Bookman Old Style" pitchFamily="18" charset="0"/>
                <a:ea typeface="Times New Roman"/>
                <a:cs typeface="Calibri" pitchFamily="34" charset="0"/>
              </a:rPr>
              <a:t>mirror</a:t>
            </a:r>
            <a:r>
              <a:rPr lang="nl-NL" sz="8000" b="0" i="1" cap="small" dirty="0">
                <a:solidFill>
                  <a:srgbClr val="000000"/>
                </a:solidFill>
                <a:latin typeface="Bookman Old Style" pitchFamily="18" charset="0"/>
                <a:ea typeface="Times New Roman"/>
                <a:cs typeface="Calibri" pitchFamily="34" charset="0"/>
              </a:rPr>
              <a:t/>
            </a:r>
            <a:br>
              <a:rPr lang="nl-NL" sz="8000" b="0" i="1" cap="small" dirty="0">
                <a:solidFill>
                  <a:srgbClr val="000000"/>
                </a:solidFill>
                <a:latin typeface="Bookman Old Style" pitchFamily="18" charset="0"/>
                <a:ea typeface="Times New Roman"/>
                <a:cs typeface="Calibri" pitchFamily="34" charset="0"/>
              </a:rPr>
            </a:br>
            <a:r>
              <a:rPr lang="nl-NL" sz="8000" b="0" i="1" cap="small" dirty="0">
                <a:solidFill>
                  <a:srgbClr val="000000"/>
                </a:solidFill>
                <a:latin typeface="Bookman Old Style" pitchFamily="18" charset="0"/>
                <a:ea typeface="Times New Roman"/>
                <a:cs typeface="Calibri" pitchFamily="34" charset="0"/>
              </a:rPr>
              <a:t>up </a:t>
            </a:r>
            <a:r>
              <a:rPr lang="nl-NL" sz="8000" b="0" i="1" cap="small" dirty="0" err="1">
                <a:solidFill>
                  <a:srgbClr val="000000"/>
                </a:solidFill>
                <a:latin typeface="Bookman Old Style" pitchFamily="18" charset="0"/>
                <a:ea typeface="Times New Roman"/>
                <a:cs typeface="Calibri" pitchFamily="34" charset="0"/>
              </a:rPr>
              <a:t>to</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where</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you’re</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bravely</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working</a:t>
            </a:r>
            <a:r>
              <a:rPr lang="nl-NL" sz="8000" b="0" i="1" cap="small" dirty="0" smtClean="0">
                <a:solidFill>
                  <a:srgbClr val="000000"/>
                </a:solidFill>
                <a:latin typeface="Bookman Old Style" pitchFamily="18" charset="0"/>
                <a:ea typeface="Times New Roman"/>
                <a:cs typeface="Calibri" pitchFamily="34" charset="0"/>
              </a:rPr>
              <a:t>.</a:t>
            </a:r>
          </a:p>
          <a:p>
            <a:r>
              <a:rPr lang="nl-BE" sz="8000" b="0" i="1" cap="small" dirty="0">
                <a:solidFill>
                  <a:srgbClr val="000000"/>
                </a:solidFill>
                <a:latin typeface="Bookman Old Style" pitchFamily="18" charset="0"/>
                <a:ea typeface="Times New Roman"/>
                <a:cs typeface="Calibri" pitchFamily="34" charset="0"/>
              </a:rPr>
              <a:t/>
            </a:r>
            <a:br>
              <a:rPr lang="nl-BE" sz="8000" b="0" i="1" cap="small" dirty="0">
                <a:solidFill>
                  <a:srgbClr val="000000"/>
                </a:solidFill>
                <a:latin typeface="Bookman Old Style" pitchFamily="18" charset="0"/>
                <a:ea typeface="Times New Roman"/>
                <a:cs typeface="Calibri" pitchFamily="34" charset="0"/>
              </a:rPr>
            </a:br>
            <a:r>
              <a:rPr lang="nl-NL" sz="8000" b="0" i="1" cap="small" dirty="0" err="1">
                <a:solidFill>
                  <a:srgbClr val="000000"/>
                </a:solidFill>
                <a:latin typeface="Bookman Old Style" pitchFamily="18" charset="0"/>
                <a:ea typeface="Times New Roman"/>
                <a:cs typeface="Calibri" pitchFamily="34" charset="0"/>
              </a:rPr>
              <a:t>Expecting</a:t>
            </a:r>
            <a:r>
              <a:rPr lang="nl-NL" sz="8000" b="0" i="1" cap="small" dirty="0">
                <a:solidFill>
                  <a:srgbClr val="000000"/>
                </a:solidFill>
                <a:latin typeface="Bookman Old Style" pitchFamily="18" charset="0"/>
                <a:ea typeface="Times New Roman"/>
                <a:cs typeface="Calibri" pitchFamily="34" charset="0"/>
              </a:rPr>
              <a:t> the worst, </a:t>
            </a:r>
            <a:r>
              <a:rPr lang="nl-NL" sz="8000" b="0" i="1" cap="small" dirty="0" err="1">
                <a:solidFill>
                  <a:srgbClr val="000000"/>
                </a:solidFill>
                <a:latin typeface="Bookman Old Style" pitchFamily="18" charset="0"/>
                <a:ea typeface="Times New Roman"/>
                <a:cs typeface="Calibri" pitchFamily="34" charset="0"/>
              </a:rPr>
              <a:t>you</a:t>
            </a:r>
            <a:r>
              <a:rPr lang="nl-NL" sz="8000" b="0" i="1" cap="small" dirty="0">
                <a:solidFill>
                  <a:srgbClr val="000000"/>
                </a:solidFill>
                <a:latin typeface="Bookman Old Style" pitchFamily="18" charset="0"/>
                <a:ea typeface="Times New Roman"/>
                <a:cs typeface="Calibri" pitchFamily="34" charset="0"/>
              </a:rPr>
              <a:t> look, </a:t>
            </a:r>
            <a:r>
              <a:rPr lang="nl-NL" sz="8000" b="0" i="1" cap="small" dirty="0" err="1">
                <a:solidFill>
                  <a:srgbClr val="000000"/>
                </a:solidFill>
                <a:latin typeface="Bookman Old Style" pitchFamily="18" charset="0"/>
                <a:ea typeface="Times New Roman"/>
                <a:cs typeface="Calibri" pitchFamily="34" charset="0"/>
              </a:rPr>
              <a:t>you</a:t>
            </a:r>
            <a:r>
              <a:rPr lang="nl-NL" sz="8000" b="0" i="1" cap="small" dirty="0">
                <a:solidFill>
                  <a:srgbClr val="000000"/>
                </a:solidFill>
                <a:latin typeface="Bookman Old Style" pitchFamily="18" charset="0"/>
                <a:ea typeface="Times New Roman"/>
                <a:cs typeface="Calibri" pitchFamily="34" charset="0"/>
              </a:rPr>
              <a:t> look, </a:t>
            </a:r>
            <a:r>
              <a:rPr lang="nl-NL" sz="8000" b="0" i="1" cap="small" dirty="0" err="1">
                <a:solidFill>
                  <a:srgbClr val="000000"/>
                </a:solidFill>
                <a:latin typeface="Bookman Old Style" pitchFamily="18" charset="0"/>
                <a:ea typeface="Times New Roman"/>
                <a:cs typeface="Calibri" pitchFamily="34" charset="0"/>
              </a:rPr>
              <a:t>and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instead</a:t>
            </a:r>
            <a:r>
              <a:rPr lang="nl-NL" sz="8000" b="0" i="1" cap="small" dirty="0">
                <a:solidFill>
                  <a:srgbClr val="000000"/>
                </a:solidFill>
                <a:latin typeface="Bookman Old Style" pitchFamily="18" charset="0"/>
                <a:ea typeface="Times New Roman"/>
                <a:cs typeface="Calibri" pitchFamily="34" charset="0"/>
              </a:rPr>
              <a:t>,</a:t>
            </a:r>
            <a:br>
              <a:rPr lang="nl-NL" sz="8000" b="0" i="1" cap="small" dirty="0">
                <a:solidFill>
                  <a:srgbClr val="000000"/>
                </a:solidFill>
                <a:latin typeface="Bookman Old Style" pitchFamily="18" charset="0"/>
                <a:ea typeface="Times New Roman"/>
                <a:cs typeface="Calibri" pitchFamily="34" charset="0"/>
              </a:rPr>
            </a:br>
            <a:r>
              <a:rPr lang="nl-NL" sz="8000" b="0" i="1" cap="small" dirty="0" err="1">
                <a:solidFill>
                  <a:srgbClr val="000000"/>
                </a:solidFill>
                <a:latin typeface="Bookman Old Style" pitchFamily="18" charset="0"/>
                <a:ea typeface="Times New Roman"/>
                <a:cs typeface="Calibri" pitchFamily="34" charset="0"/>
              </a:rPr>
              <a:t>here's</a:t>
            </a:r>
            <a:r>
              <a:rPr lang="nl-NL" sz="8000" b="0" i="1" cap="small" dirty="0">
                <a:solidFill>
                  <a:srgbClr val="000000"/>
                </a:solidFill>
                <a:latin typeface="Bookman Old Style" pitchFamily="18" charset="0"/>
                <a:ea typeface="Times New Roman"/>
                <a:cs typeface="Calibri" pitchFamily="34" charset="0"/>
              </a:rPr>
              <a:t> the </a:t>
            </a:r>
            <a:r>
              <a:rPr lang="nl-NL" sz="8000" b="0" i="1" cap="small" dirty="0" err="1">
                <a:solidFill>
                  <a:srgbClr val="000000"/>
                </a:solidFill>
                <a:latin typeface="Bookman Old Style" pitchFamily="18" charset="0"/>
                <a:ea typeface="Times New Roman"/>
                <a:cs typeface="Calibri" pitchFamily="34" charset="0"/>
              </a:rPr>
              <a:t>joyful</a:t>
            </a:r>
            <a:r>
              <a:rPr lang="nl-NL" sz="8000" b="0" i="1" cap="small" dirty="0">
                <a:solidFill>
                  <a:srgbClr val="000000"/>
                </a:solidFill>
                <a:latin typeface="Bookman Old Style" pitchFamily="18" charset="0"/>
                <a:ea typeface="Times New Roman"/>
                <a:cs typeface="Calibri" pitchFamily="34" charset="0"/>
              </a:rPr>
              <a:t> face </a:t>
            </a:r>
            <a:r>
              <a:rPr lang="nl-NL" sz="8000" b="0" i="1" cap="small" dirty="0" err="1">
                <a:solidFill>
                  <a:srgbClr val="000000"/>
                </a:solidFill>
                <a:latin typeface="Bookman Old Style" pitchFamily="18" charset="0"/>
                <a:ea typeface="Times New Roman"/>
                <a:cs typeface="Calibri" pitchFamily="34" charset="0"/>
              </a:rPr>
              <a:t>you’ve</a:t>
            </a:r>
            <a:r>
              <a:rPr lang="nl-NL" sz="8000" b="0" i="1" cap="small" dirty="0">
                <a:solidFill>
                  <a:srgbClr val="000000"/>
                </a:solidFill>
                <a:latin typeface="Bookman Old Style" pitchFamily="18" charset="0"/>
                <a:ea typeface="Times New Roman"/>
                <a:cs typeface="Calibri" pitchFamily="34" charset="0"/>
              </a:rPr>
              <a:t> been </a:t>
            </a:r>
            <a:r>
              <a:rPr lang="nl-NL" sz="8000" b="0" i="1" cap="small" dirty="0" err="1">
                <a:solidFill>
                  <a:srgbClr val="000000"/>
                </a:solidFill>
                <a:latin typeface="Bookman Old Style" pitchFamily="18" charset="0"/>
                <a:ea typeface="Times New Roman"/>
                <a:cs typeface="Calibri" pitchFamily="34" charset="0"/>
              </a:rPr>
              <a:t>wanting</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to</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see</a:t>
            </a:r>
            <a:r>
              <a:rPr lang="nl-NL" sz="8000" b="0" i="1" cap="small" dirty="0" smtClean="0">
                <a:solidFill>
                  <a:srgbClr val="000000"/>
                </a:solidFill>
                <a:latin typeface="Bookman Old Style" pitchFamily="18" charset="0"/>
                <a:ea typeface="Times New Roman"/>
                <a:cs typeface="Calibri" pitchFamily="34" charset="0"/>
              </a:rPr>
              <a:t>.</a:t>
            </a:r>
          </a:p>
          <a:p>
            <a:r>
              <a:rPr lang="nl-BE" sz="8000" b="0" i="1" cap="small" dirty="0">
                <a:solidFill>
                  <a:srgbClr val="000000"/>
                </a:solidFill>
                <a:latin typeface="Bookman Old Style" pitchFamily="18" charset="0"/>
                <a:ea typeface="Times New Roman"/>
                <a:cs typeface="Calibri" pitchFamily="34" charset="0"/>
              </a:rPr>
              <a:t/>
            </a:r>
            <a:br>
              <a:rPr lang="nl-BE" sz="8000" b="0" i="1" cap="small" dirty="0">
                <a:solidFill>
                  <a:srgbClr val="000000"/>
                </a:solidFill>
                <a:latin typeface="Bookman Old Style" pitchFamily="18" charset="0"/>
                <a:ea typeface="Times New Roman"/>
                <a:cs typeface="Calibri" pitchFamily="34" charset="0"/>
              </a:rPr>
            </a:br>
            <a:r>
              <a:rPr lang="nl-NL" sz="8000" b="0" i="1" cap="small" dirty="0" err="1">
                <a:solidFill>
                  <a:srgbClr val="000000"/>
                </a:solidFill>
                <a:latin typeface="Bookman Old Style" pitchFamily="18" charset="0"/>
                <a:ea typeface="Times New Roman"/>
                <a:cs typeface="Calibri" pitchFamily="34" charset="0"/>
              </a:rPr>
              <a:t>Your</a:t>
            </a:r>
            <a:r>
              <a:rPr lang="nl-NL" sz="8000" b="0" i="1" cap="small" dirty="0">
                <a:solidFill>
                  <a:srgbClr val="000000"/>
                </a:solidFill>
                <a:latin typeface="Bookman Old Style" pitchFamily="18" charset="0"/>
                <a:ea typeface="Times New Roman"/>
                <a:cs typeface="Calibri" pitchFamily="34" charset="0"/>
              </a:rPr>
              <a:t> hand </a:t>
            </a:r>
            <a:r>
              <a:rPr lang="nl-NL" sz="8000" b="0" i="1" cap="small" dirty="0" err="1">
                <a:solidFill>
                  <a:srgbClr val="000000"/>
                </a:solidFill>
                <a:latin typeface="Bookman Old Style" pitchFamily="18" charset="0"/>
                <a:ea typeface="Times New Roman"/>
                <a:cs typeface="Calibri" pitchFamily="34" charset="0"/>
              </a:rPr>
              <a:t>opens</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and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closes</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and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opens</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and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closes</a:t>
            </a:r>
            <a:r>
              <a:rPr lang="nl-NL" sz="8000" b="0" i="1" cap="small" dirty="0">
                <a:solidFill>
                  <a:srgbClr val="000000"/>
                </a:solidFill>
                <a:latin typeface="Bookman Old Style" pitchFamily="18" charset="0"/>
                <a:ea typeface="Times New Roman"/>
                <a:cs typeface="Calibri" pitchFamily="34" charset="0"/>
              </a:rPr>
              <a:t>.</a:t>
            </a:r>
            <a:br>
              <a:rPr lang="nl-NL" sz="8000" b="0" i="1" cap="small" dirty="0">
                <a:solidFill>
                  <a:srgbClr val="000000"/>
                </a:solidFill>
                <a:latin typeface="Bookman Old Style" pitchFamily="18" charset="0"/>
                <a:ea typeface="Times New Roman"/>
                <a:cs typeface="Calibri" pitchFamily="34" charset="0"/>
              </a:rPr>
            </a:br>
            <a:r>
              <a:rPr lang="nl-NL" sz="8000" b="0" i="1" cap="small" dirty="0" err="1">
                <a:solidFill>
                  <a:srgbClr val="000000"/>
                </a:solidFill>
                <a:latin typeface="Bookman Old Style" pitchFamily="18" charset="0"/>
                <a:ea typeface="Times New Roman"/>
                <a:cs typeface="Calibri" pitchFamily="34" charset="0"/>
              </a:rPr>
              <a:t>If</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it</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were</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always</a:t>
            </a:r>
            <a:r>
              <a:rPr lang="nl-NL" sz="8000" b="0" i="1" cap="small" dirty="0">
                <a:solidFill>
                  <a:srgbClr val="000000"/>
                </a:solidFill>
                <a:latin typeface="Bookman Old Style" pitchFamily="18" charset="0"/>
                <a:ea typeface="Times New Roman"/>
                <a:cs typeface="Calibri" pitchFamily="34" charset="0"/>
              </a:rPr>
              <a:t> a </a:t>
            </a:r>
            <a:r>
              <a:rPr lang="nl-NL" sz="8000" b="0" i="1" cap="small" dirty="0" err="1">
                <a:solidFill>
                  <a:srgbClr val="000000"/>
                </a:solidFill>
                <a:latin typeface="Bookman Old Style" pitchFamily="18" charset="0"/>
                <a:ea typeface="Times New Roman"/>
                <a:cs typeface="Calibri" pitchFamily="34" charset="0"/>
              </a:rPr>
              <a:t>fist</a:t>
            </a:r>
            <a:r>
              <a:rPr lang="nl-NL" sz="8000" b="0" i="1" cap="small" dirty="0">
                <a:solidFill>
                  <a:srgbClr val="000000"/>
                </a:solidFill>
                <a:latin typeface="Bookman Old Style" pitchFamily="18" charset="0"/>
                <a:ea typeface="Times New Roman"/>
                <a:cs typeface="Calibri" pitchFamily="34" charset="0"/>
              </a:rPr>
              <a:t> or </a:t>
            </a:r>
            <a:r>
              <a:rPr lang="nl-NL" sz="8000" b="0" i="1" cap="small" dirty="0" err="1">
                <a:solidFill>
                  <a:srgbClr val="000000"/>
                </a:solidFill>
                <a:latin typeface="Bookman Old Style" pitchFamily="18" charset="0"/>
                <a:ea typeface="Times New Roman"/>
                <a:cs typeface="Calibri" pitchFamily="34" charset="0"/>
              </a:rPr>
              <a:t>always</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stretched</a:t>
            </a:r>
            <a:r>
              <a:rPr lang="nl-NL" sz="8000" b="0" i="1" cap="small" dirty="0">
                <a:solidFill>
                  <a:srgbClr val="000000"/>
                </a:solidFill>
                <a:latin typeface="Bookman Old Style" pitchFamily="18" charset="0"/>
                <a:ea typeface="Times New Roman"/>
                <a:cs typeface="Calibri" pitchFamily="34" charset="0"/>
              </a:rPr>
              <a:t> open,</a:t>
            </a:r>
            <a:br>
              <a:rPr lang="nl-NL" sz="8000" b="0" i="1" cap="small" dirty="0">
                <a:solidFill>
                  <a:srgbClr val="000000"/>
                </a:solidFill>
                <a:latin typeface="Bookman Old Style" pitchFamily="18" charset="0"/>
                <a:ea typeface="Times New Roman"/>
                <a:cs typeface="Calibri" pitchFamily="34" charset="0"/>
              </a:rPr>
            </a:br>
            <a:r>
              <a:rPr lang="nl-NL" sz="8000" b="0" i="1" cap="small" dirty="0" err="1">
                <a:solidFill>
                  <a:srgbClr val="000000"/>
                </a:solidFill>
                <a:latin typeface="Bookman Old Style" pitchFamily="18" charset="0"/>
                <a:ea typeface="Times New Roman"/>
                <a:cs typeface="Calibri" pitchFamily="34" charset="0"/>
              </a:rPr>
              <a:t>you</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would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be</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paralyzed</a:t>
            </a:r>
            <a:r>
              <a:rPr lang="nl-NL" sz="8000" b="0" i="1" cap="small" dirty="0" smtClean="0">
                <a:solidFill>
                  <a:srgbClr val="000000"/>
                </a:solidFill>
                <a:latin typeface="Bookman Old Style" pitchFamily="18" charset="0"/>
                <a:ea typeface="Times New Roman"/>
                <a:cs typeface="Calibri" pitchFamily="34" charset="0"/>
              </a:rPr>
              <a:t>.</a:t>
            </a:r>
          </a:p>
          <a:p>
            <a:r>
              <a:rPr lang="nl-BE" sz="8000" b="0" i="1" cap="small" dirty="0">
                <a:solidFill>
                  <a:srgbClr val="000000"/>
                </a:solidFill>
                <a:latin typeface="Bookman Old Style" pitchFamily="18" charset="0"/>
                <a:ea typeface="Times New Roman"/>
                <a:cs typeface="Calibri" pitchFamily="34" charset="0"/>
              </a:rPr>
              <a:t/>
            </a:r>
            <a:br>
              <a:rPr lang="nl-BE" sz="8000" b="0" i="1" cap="small" dirty="0">
                <a:solidFill>
                  <a:srgbClr val="000000"/>
                </a:solidFill>
                <a:latin typeface="Bookman Old Style" pitchFamily="18" charset="0"/>
                <a:ea typeface="Times New Roman"/>
                <a:cs typeface="Calibri" pitchFamily="34" charset="0"/>
              </a:rPr>
            </a:br>
            <a:r>
              <a:rPr lang="nl-NL" sz="8000" b="0" i="1" cap="small" dirty="0" err="1">
                <a:solidFill>
                  <a:srgbClr val="000000"/>
                </a:solidFill>
                <a:latin typeface="Bookman Old Style" pitchFamily="18" charset="0"/>
                <a:ea typeface="Times New Roman"/>
                <a:cs typeface="Calibri" pitchFamily="34" charset="0"/>
              </a:rPr>
              <a:t>Your</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deepest</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presence</a:t>
            </a:r>
            <a:r>
              <a:rPr lang="nl-NL" sz="8000" b="0" i="1" cap="small" dirty="0">
                <a:solidFill>
                  <a:srgbClr val="000000"/>
                </a:solidFill>
                <a:latin typeface="Bookman Old Style" pitchFamily="18" charset="0"/>
                <a:ea typeface="Times New Roman"/>
                <a:cs typeface="Calibri" pitchFamily="34" charset="0"/>
              </a:rPr>
              <a:t> is in </a:t>
            </a:r>
            <a:r>
              <a:rPr lang="nl-NL" sz="8000" b="0" i="1" cap="small" dirty="0" err="1">
                <a:solidFill>
                  <a:srgbClr val="000000"/>
                </a:solidFill>
                <a:latin typeface="Bookman Old Style" pitchFamily="18" charset="0"/>
                <a:ea typeface="Times New Roman"/>
                <a:cs typeface="Calibri" pitchFamily="34" charset="0"/>
              </a:rPr>
              <a:t>every</a:t>
            </a:r>
            <a:r>
              <a:rPr lang="nl-NL" sz="8000" b="0" i="1" cap="small" dirty="0">
                <a:solidFill>
                  <a:srgbClr val="000000"/>
                </a:solidFill>
                <a:latin typeface="Bookman Old Style" pitchFamily="18" charset="0"/>
                <a:ea typeface="Times New Roman"/>
                <a:cs typeface="Calibri" pitchFamily="34" charset="0"/>
              </a:rPr>
              <a:t> small </a:t>
            </a:r>
            <a:r>
              <a:rPr lang="nl-NL" sz="8000" b="0" i="1" cap="small" dirty="0" err="1">
                <a:solidFill>
                  <a:srgbClr val="000000"/>
                </a:solidFill>
                <a:latin typeface="Bookman Old Style" pitchFamily="18" charset="0"/>
                <a:ea typeface="Times New Roman"/>
                <a:cs typeface="Calibri" pitchFamily="34" charset="0"/>
              </a:rPr>
              <a:t>contracting</a:t>
            </a:r>
            <a:r>
              <a:rPr lang="nl-NL" sz="8000" b="0" i="1" cap="small" dirty="0">
                <a:solidFill>
                  <a:srgbClr val="000000"/>
                </a:solidFill>
                <a:latin typeface="Bookman Old Style" pitchFamily="18" charset="0"/>
                <a:ea typeface="Times New Roman"/>
                <a:cs typeface="Calibri" pitchFamily="34" charset="0"/>
              </a:rPr>
              <a:t/>
            </a:r>
            <a:br>
              <a:rPr lang="nl-NL" sz="8000" b="0" i="1" cap="small" dirty="0">
                <a:solidFill>
                  <a:srgbClr val="000000"/>
                </a:solidFill>
                <a:latin typeface="Bookman Old Style" pitchFamily="18" charset="0"/>
                <a:ea typeface="Times New Roman"/>
                <a:cs typeface="Calibri" pitchFamily="34" charset="0"/>
              </a:rPr>
            </a:br>
            <a:r>
              <a:rPr lang="nl-NL" sz="8000" b="0" i="1" cap="small" dirty="0" err="1">
                <a:solidFill>
                  <a:srgbClr val="000000"/>
                </a:solidFill>
                <a:latin typeface="Bookman Old Style" pitchFamily="18" charset="0"/>
                <a:ea typeface="Times New Roman"/>
                <a:cs typeface="Calibri" pitchFamily="34" charset="0"/>
              </a:rPr>
              <a:t>and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expanding</a:t>
            </a:r>
            <a:r>
              <a:rPr lang="nl-NL" sz="8000" b="0" i="1" cap="small" dirty="0">
                <a:solidFill>
                  <a:srgbClr val="000000"/>
                </a:solidFill>
                <a:latin typeface="Bookman Old Style" pitchFamily="18" charset="0"/>
                <a:ea typeface="Times New Roman"/>
                <a:cs typeface="Calibri" pitchFamily="34" charset="0"/>
              </a:rPr>
              <a:t>,</a:t>
            </a:r>
            <a:br>
              <a:rPr lang="nl-NL" sz="8000" b="0" i="1" cap="small" dirty="0">
                <a:solidFill>
                  <a:srgbClr val="000000"/>
                </a:solidFill>
                <a:latin typeface="Bookman Old Style" pitchFamily="18" charset="0"/>
                <a:ea typeface="Times New Roman"/>
                <a:cs typeface="Calibri" pitchFamily="34" charset="0"/>
              </a:rPr>
            </a:br>
            <a:r>
              <a:rPr lang="nl-NL" sz="8000" b="0" i="1" cap="small" dirty="0">
                <a:solidFill>
                  <a:srgbClr val="000000"/>
                </a:solidFill>
                <a:latin typeface="Bookman Old Style" pitchFamily="18" charset="0"/>
                <a:ea typeface="Times New Roman"/>
                <a:cs typeface="Calibri" pitchFamily="34" charset="0"/>
              </a:rPr>
              <a:t>the </a:t>
            </a:r>
            <a:r>
              <a:rPr lang="nl-NL" sz="8000" b="0" i="1" cap="small" dirty="0" err="1">
                <a:solidFill>
                  <a:srgbClr val="000000"/>
                </a:solidFill>
                <a:latin typeface="Bookman Old Style" pitchFamily="18" charset="0"/>
                <a:ea typeface="Times New Roman"/>
                <a:cs typeface="Calibri" pitchFamily="34" charset="0"/>
              </a:rPr>
              <a:t>two</a:t>
            </a:r>
            <a:r>
              <a:rPr lang="nl-NL" sz="8000" b="0" i="1" cap="small" dirty="0">
                <a:solidFill>
                  <a:srgbClr val="000000"/>
                </a:solidFill>
                <a:latin typeface="Bookman Old Style" pitchFamily="18" charset="0"/>
                <a:ea typeface="Times New Roman"/>
                <a:cs typeface="Calibri" pitchFamily="34" charset="0"/>
              </a:rPr>
              <a:t> as </a:t>
            </a:r>
            <a:r>
              <a:rPr lang="nl-NL" sz="8000" b="0" i="1" cap="small" dirty="0" err="1">
                <a:solidFill>
                  <a:srgbClr val="000000"/>
                </a:solidFill>
                <a:latin typeface="Bookman Old Style" pitchFamily="18" charset="0"/>
                <a:ea typeface="Times New Roman"/>
                <a:cs typeface="Calibri" pitchFamily="34" charset="0"/>
              </a:rPr>
              <a:t>beautifully</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balanced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and</a:t>
            </a:r>
            <a:r>
              <a:rPr lang="nl-NL" sz="8000" b="0" i="1" cap="small" dirty="0">
                <a:solidFill>
                  <a:srgbClr val="000000"/>
                </a:solidFill>
                <a:latin typeface="Bookman Old Style" pitchFamily="18" charset="0"/>
                <a:ea typeface="Times New Roman"/>
                <a:cs typeface="Calibri" pitchFamily="34" charset="0"/>
              </a:rPr>
              <a:t> </a:t>
            </a:r>
            <a:r>
              <a:rPr lang="nl-NL" sz="8000" b="0" i="1" cap="small" dirty="0" err="1">
                <a:solidFill>
                  <a:srgbClr val="000000"/>
                </a:solidFill>
                <a:latin typeface="Bookman Old Style" pitchFamily="18" charset="0"/>
                <a:ea typeface="Times New Roman"/>
                <a:cs typeface="Calibri" pitchFamily="34" charset="0"/>
              </a:rPr>
              <a:t>coordinated</a:t>
            </a:r>
            <a:r>
              <a:rPr lang="nl-NL" sz="8000" b="0" i="1" cap="small" dirty="0">
                <a:solidFill>
                  <a:srgbClr val="000000"/>
                </a:solidFill>
                <a:latin typeface="Bookman Old Style" pitchFamily="18" charset="0"/>
                <a:ea typeface="Times New Roman"/>
                <a:cs typeface="Calibri" pitchFamily="34" charset="0"/>
              </a:rPr>
              <a:t/>
            </a:r>
            <a:br>
              <a:rPr lang="nl-NL" sz="8000" b="0" i="1" cap="small" dirty="0">
                <a:solidFill>
                  <a:srgbClr val="000000"/>
                </a:solidFill>
                <a:latin typeface="Bookman Old Style" pitchFamily="18" charset="0"/>
                <a:ea typeface="Times New Roman"/>
                <a:cs typeface="Calibri" pitchFamily="34" charset="0"/>
              </a:rPr>
            </a:br>
            <a:r>
              <a:rPr lang="nl-NL" sz="8000" b="0" i="1" cap="small" dirty="0">
                <a:solidFill>
                  <a:srgbClr val="000000"/>
                </a:solidFill>
                <a:latin typeface="Bookman Old Style" pitchFamily="18" charset="0"/>
                <a:ea typeface="Times New Roman"/>
                <a:cs typeface="Calibri" pitchFamily="34" charset="0"/>
              </a:rPr>
              <a:t>as </a:t>
            </a:r>
            <a:r>
              <a:rPr lang="nl-NL" sz="8000" b="0" i="1" cap="small" dirty="0" err="1" smtClean="0">
                <a:solidFill>
                  <a:srgbClr val="000000"/>
                </a:solidFill>
                <a:latin typeface="Bookman Old Style" pitchFamily="18" charset="0"/>
                <a:ea typeface="Times New Roman"/>
                <a:cs typeface="Calibri" pitchFamily="34" charset="0"/>
              </a:rPr>
              <a:t>birdwings</a:t>
            </a:r>
            <a:r>
              <a:rPr lang="nl-NL" sz="8000" b="0" i="1" cap="small" dirty="0" smtClean="0">
                <a:solidFill>
                  <a:srgbClr val="000000"/>
                </a:solidFill>
                <a:latin typeface="Bookman Old Style" pitchFamily="18" charset="0"/>
                <a:ea typeface="Times New Roman"/>
                <a:cs typeface="Calibri" pitchFamily="34" charset="0"/>
              </a:rPr>
              <a:t>.</a:t>
            </a:r>
          </a:p>
          <a:p>
            <a:endParaRPr lang="nl-NL" sz="8000" i="1" cap="small" dirty="0">
              <a:solidFill>
                <a:srgbClr val="000000"/>
              </a:solidFill>
              <a:latin typeface="Calibri" pitchFamily="34" charset="0"/>
              <a:ea typeface="Times New Roman"/>
              <a:cs typeface="Calibri" pitchFamily="34" charset="0"/>
            </a:endParaRPr>
          </a:p>
        </p:txBody>
      </p:sp>
    </p:spTree>
    <p:extLst>
      <p:ext uri="{BB962C8B-B14F-4D97-AF65-F5344CB8AC3E}">
        <p14:creationId xmlns:p14="http://schemas.microsoft.com/office/powerpoint/2010/main" val="2972658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normAutofit fontScale="90000"/>
          </a:bodyPr>
          <a:lstStyle/>
          <a:p>
            <a:pPr marL="342900" indent="-342900" fontAlgn="base">
              <a:spcBef>
                <a:spcPct val="20000"/>
              </a:spcBef>
              <a:spcAft>
                <a:spcPct val="0"/>
              </a:spcAft>
            </a:pPr>
            <a:r>
              <a:rPr lang="en-GB" sz="3100" b="1" kern="0" dirty="0" smtClean="0"/>
              <a:t>6. Conflicts, </a:t>
            </a:r>
            <a:r>
              <a:rPr lang="en-GB" sz="3100" b="1" kern="0" dirty="0"/>
              <a:t>anger, </a:t>
            </a:r>
            <a:r>
              <a:rPr lang="en-GB" sz="3100" b="1" kern="0" dirty="0" smtClean="0"/>
              <a:t>power, freedom</a:t>
            </a:r>
            <a:r>
              <a:rPr lang="en-GB" sz="3100" b="1" kern="0" dirty="0"/>
              <a:t>, boundaries</a:t>
            </a:r>
            <a:r>
              <a:rPr lang="en-GB" b="1" kern="0" dirty="0"/>
              <a:t>. </a:t>
            </a:r>
            <a:r>
              <a:rPr lang="nl-BE" kern="0" dirty="0">
                <a:solidFill>
                  <a:srgbClr val="182B52"/>
                </a:solidFill>
                <a:latin typeface="Arial"/>
              </a:rPr>
              <a:t/>
            </a:r>
            <a:br>
              <a:rPr lang="nl-BE" kern="0" dirty="0">
                <a:solidFill>
                  <a:srgbClr val="182B52"/>
                </a:solidFill>
                <a:latin typeface="Arial"/>
              </a:rPr>
            </a:br>
            <a:endParaRPr lang="nl-BE" dirty="0"/>
          </a:p>
        </p:txBody>
      </p:sp>
      <p:sp>
        <p:nvSpPr>
          <p:cNvPr id="5" name="Content Placeholder 4"/>
          <p:cNvSpPr>
            <a:spLocks noGrp="1"/>
          </p:cNvSpPr>
          <p:nvPr>
            <p:ph sz="half" idx="1"/>
          </p:nvPr>
        </p:nvSpPr>
        <p:spPr>
          <a:xfrm>
            <a:off x="755576" y="1484784"/>
            <a:ext cx="4038600" cy="4525963"/>
          </a:xfrm>
        </p:spPr>
        <p:txBody>
          <a:bodyPr>
            <a:normAutofit lnSpcReduction="10000"/>
          </a:bodyPr>
          <a:lstStyle/>
          <a:p>
            <a:pPr marL="0" lvl="0" indent="0">
              <a:buNone/>
            </a:pPr>
            <a:r>
              <a:rPr lang="nl-BE" sz="3200" dirty="0" smtClean="0">
                <a:solidFill>
                  <a:prstClr val="black"/>
                </a:solidFill>
              </a:rPr>
              <a:t>CONFRONTATION</a:t>
            </a:r>
          </a:p>
          <a:p>
            <a:pPr marL="0" lvl="0" indent="0">
              <a:buNone/>
            </a:pPr>
            <a:r>
              <a:rPr lang="nl-BE" sz="3200" dirty="0" smtClean="0">
                <a:solidFill>
                  <a:prstClr val="black"/>
                </a:solidFill>
              </a:rPr>
              <a:t>CONFLICT</a:t>
            </a:r>
          </a:p>
          <a:p>
            <a:pPr marL="0" lvl="0" indent="0">
              <a:buNone/>
            </a:pPr>
            <a:endParaRPr lang="nl-BE" sz="3200" dirty="0">
              <a:solidFill>
                <a:prstClr val="black"/>
              </a:solidFill>
            </a:endParaRPr>
          </a:p>
          <a:p>
            <a:pPr marL="0" lvl="0" indent="0">
              <a:buNone/>
            </a:pPr>
            <a:endParaRPr lang="nl-BE" sz="3200" dirty="0">
              <a:solidFill>
                <a:prstClr val="black"/>
              </a:solidFill>
            </a:endParaRPr>
          </a:p>
          <a:p>
            <a:pPr marL="0" lvl="0" indent="0">
              <a:buNone/>
            </a:pPr>
            <a:r>
              <a:rPr lang="nl-BE" sz="3200" dirty="0" smtClean="0">
                <a:solidFill>
                  <a:prstClr val="black"/>
                </a:solidFill>
              </a:rPr>
              <a:t>FAIRNESS</a:t>
            </a:r>
          </a:p>
          <a:p>
            <a:pPr marL="0" lvl="0" indent="0">
              <a:buNone/>
            </a:pPr>
            <a:r>
              <a:rPr lang="nl-BE" sz="3200" dirty="0" smtClean="0">
                <a:solidFill>
                  <a:prstClr val="black"/>
                </a:solidFill>
              </a:rPr>
              <a:t>INTEGRITY</a:t>
            </a:r>
          </a:p>
          <a:p>
            <a:pPr marL="0" indent="0">
              <a:buNone/>
            </a:pPr>
            <a:r>
              <a:rPr lang="nl-BE" sz="3200" dirty="0">
                <a:solidFill>
                  <a:prstClr val="black"/>
                </a:solidFill>
              </a:rPr>
              <a:t>LEADERSHIP</a:t>
            </a:r>
          </a:p>
          <a:p>
            <a:pPr marL="0" lvl="0" indent="0">
              <a:buNone/>
            </a:pPr>
            <a:r>
              <a:rPr lang="nl-BE" sz="3200" dirty="0" smtClean="0">
                <a:solidFill>
                  <a:prstClr val="black"/>
                </a:solidFill>
              </a:rPr>
              <a:t>VIRTUE ETHICS</a:t>
            </a:r>
            <a:endParaRPr lang="nl-BE" sz="3200" dirty="0">
              <a:solidFill>
                <a:prstClr val="black"/>
              </a:solidFill>
            </a:endParaRPr>
          </a:p>
          <a:p>
            <a:endParaRPr lang="nl-BE"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391162"/>
            <a:ext cx="3816424" cy="505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596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67544" y="5715000"/>
            <a:ext cx="8229600" cy="1143000"/>
          </a:xfrm>
        </p:spPr>
        <p:txBody>
          <a:bodyPr>
            <a:normAutofit fontScale="90000"/>
          </a:bodyPr>
          <a:lstStyle/>
          <a:p>
            <a:r>
              <a:rPr lang="nl-NL" sz="2200" i="1" dirty="0"/>
              <a:t>Marianne Williamson. </a:t>
            </a:r>
            <a:r>
              <a:rPr lang="nl-NL" sz="2200" i="1" dirty="0" smtClean="0"/>
              <a:t> </a:t>
            </a:r>
            <a:br>
              <a:rPr lang="nl-NL" sz="2200" i="1" dirty="0" smtClean="0"/>
            </a:br>
            <a:r>
              <a:rPr lang="nl-NL" sz="2200" i="1" dirty="0" smtClean="0"/>
              <a:t>Nelson </a:t>
            </a:r>
            <a:r>
              <a:rPr lang="nl-NL" sz="2200" i="1" dirty="0" err="1"/>
              <a:t>Mandela</a:t>
            </a:r>
            <a:r>
              <a:rPr lang="nl-NL" sz="2200" i="1" dirty="0"/>
              <a:t> </a:t>
            </a:r>
            <a:r>
              <a:rPr lang="nl-NL" sz="2200" i="1" dirty="0" err="1" smtClean="0"/>
              <a:t>presidential</a:t>
            </a:r>
            <a:r>
              <a:rPr lang="nl-NL" sz="2200" i="1" dirty="0" smtClean="0"/>
              <a:t> </a:t>
            </a:r>
            <a:r>
              <a:rPr lang="nl-NL" sz="2200" i="1" dirty="0" err="1" smtClean="0"/>
              <a:t>inauguration</a:t>
            </a:r>
            <a:r>
              <a:rPr lang="nl-NL" sz="2200" i="1" dirty="0" smtClean="0"/>
              <a:t> speech (</a:t>
            </a:r>
            <a:r>
              <a:rPr lang="nl-NL" sz="2200" i="1" dirty="0"/>
              <a:t>1994</a:t>
            </a:r>
            <a:r>
              <a:rPr lang="nl-NL" sz="2200" i="1" dirty="0" smtClean="0"/>
              <a:t>). </a:t>
            </a:r>
            <a:r>
              <a:rPr lang="nl-BE" dirty="0"/>
              <a:t/>
            </a:r>
            <a:br>
              <a:rPr lang="nl-BE" dirty="0"/>
            </a:br>
            <a:endParaRPr lang="nl-BE" dirty="0"/>
          </a:p>
        </p:txBody>
      </p:sp>
      <p:sp>
        <p:nvSpPr>
          <p:cNvPr id="6" name="Content Placeholder 5"/>
          <p:cNvSpPr>
            <a:spLocks noGrp="1"/>
          </p:cNvSpPr>
          <p:nvPr>
            <p:ph idx="1"/>
          </p:nvPr>
        </p:nvSpPr>
        <p:spPr>
          <a:xfrm>
            <a:off x="539552" y="260648"/>
            <a:ext cx="8229600" cy="5328592"/>
          </a:xfrm>
        </p:spPr>
        <p:txBody>
          <a:bodyPr>
            <a:normAutofit fontScale="85000" lnSpcReduction="10000"/>
          </a:bodyPr>
          <a:lstStyle/>
          <a:p>
            <a:pPr marL="0" indent="0">
              <a:buNone/>
            </a:pPr>
            <a:r>
              <a:rPr lang="en-US" dirty="0" smtClean="0"/>
              <a:t>“</a:t>
            </a:r>
            <a:r>
              <a:rPr lang="en-US" dirty="0"/>
              <a:t>Our deepest fear is not that we are inadequate. Our deepest fear is that we are powerful beyond measure. It is our light, not our darkness that most frightens us. We ask ourselves, Who am I to be brilliant, gorgeous, talented, fabulous? Actually, who are you not to be? You are a child of God. Your playing small does not serve the world. There is nothing enlightened about shrinking so that other people won't feel insecure around you. We are all meant to shine, as children do. We were born to make manifest the glory of God that is within us. It's not just in some of us; it's in everyone. And as we let our own light shine, we unconsciously give other people permission to do the same. As we are liberated from our own fear, our presence automatically liberates others.” </a:t>
            </a:r>
            <a:endParaRPr lang="nl-BE" dirty="0"/>
          </a:p>
          <a:p>
            <a:endParaRPr lang="nl-BE" dirty="0"/>
          </a:p>
        </p:txBody>
      </p:sp>
    </p:spTree>
    <p:extLst>
      <p:ext uri="{BB962C8B-B14F-4D97-AF65-F5344CB8AC3E}">
        <p14:creationId xmlns:p14="http://schemas.microsoft.com/office/powerpoint/2010/main" val="3634170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800" b="1" kern="0" dirty="0"/>
              <a:t>7. </a:t>
            </a:r>
            <a:r>
              <a:rPr lang="en-GB" sz="2800" b="1" kern="0" dirty="0"/>
              <a:t>Love. Different forms of connection and </a:t>
            </a:r>
            <a:r>
              <a:rPr lang="en-GB" sz="2800" b="1" kern="0" dirty="0" smtClean="0"/>
              <a:t>closeness… </a:t>
            </a:r>
            <a:r>
              <a:rPr lang="en-GB" sz="2800" b="1" kern="0" dirty="0"/>
              <a:t>Gender issues.</a:t>
            </a:r>
            <a:endParaRPr lang="nl-BE" b="1" dirty="0"/>
          </a:p>
        </p:txBody>
      </p:sp>
      <p:sp>
        <p:nvSpPr>
          <p:cNvPr id="4" name="Content Placeholder 3"/>
          <p:cNvSpPr>
            <a:spLocks noGrp="1"/>
          </p:cNvSpPr>
          <p:nvPr>
            <p:ph sz="half" idx="2"/>
          </p:nvPr>
        </p:nvSpPr>
        <p:spPr>
          <a:xfrm>
            <a:off x="4716016" y="1988840"/>
            <a:ext cx="4038600" cy="4525963"/>
          </a:xfrm>
        </p:spPr>
        <p:txBody>
          <a:bodyPr>
            <a:normAutofit lnSpcReduction="10000"/>
          </a:bodyPr>
          <a:lstStyle/>
          <a:p>
            <a:pPr marL="0" lvl="0" indent="0">
              <a:buNone/>
            </a:pPr>
            <a:r>
              <a:rPr lang="nl-BE" sz="2600" dirty="0" smtClean="0">
                <a:solidFill>
                  <a:prstClr val="black"/>
                </a:solidFill>
              </a:rPr>
              <a:t>ATTACHMENT</a:t>
            </a:r>
            <a:endParaRPr lang="nl-BE" sz="2600" dirty="0">
              <a:solidFill>
                <a:prstClr val="black"/>
              </a:solidFill>
            </a:endParaRPr>
          </a:p>
          <a:p>
            <a:pPr marL="0" lvl="0" indent="0">
              <a:buNone/>
            </a:pPr>
            <a:r>
              <a:rPr lang="nl-BE" sz="2600" dirty="0" smtClean="0">
                <a:solidFill>
                  <a:prstClr val="black"/>
                </a:solidFill>
              </a:rPr>
              <a:t>DESIRES</a:t>
            </a:r>
          </a:p>
          <a:p>
            <a:pPr marL="0" lvl="0" indent="0">
              <a:buNone/>
            </a:pPr>
            <a:r>
              <a:rPr lang="nl-BE" sz="2600" dirty="0" smtClean="0">
                <a:solidFill>
                  <a:prstClr val="black"/>
                </a:solidFill>
              </a:rPr>
              <a:t>ROMANTIC LOVE</a:t>
            </a:r>
          </a:p>
          <a:p>
            <a:pPr marL="0" lvl="0" indent="0">
              <a:buNone/>
            </a:pPr>
            <a:r>
              <a:rPr lang="nl-BE" sz="2600" dirty="0" smtClean="0">
                <a:solidFill>
                  <a:prstClr val="black"/>
                </a:solidFill>
              </a:rPr>
              <a:t>FRIENDSHIP</a:t>
            </a:r>
            <a:endParaRPr lang="nl-BE" sz="2600" dirty="0">
              <a:solidFill>
                <a:prstClr val="black"/>
              </a:solidFill>
            </a:endParaRPr>
          </a:p>
          <a:p>
            <a:pPr marL="0" lvl="0" indent="0">
              <a:buNone/>
            </a:pPr>
            <a:r>
              <a:rPr lang="nl-BE" sz="2600" dirty="0" smtClean="0">
                <a:solidFill>
                  <a:prstClr val="black"/>
                </a:solidFill>
              </a:rPr>
              <a:t>KINDNESS</a:t>
            </a:r>
          </a:p>
          <a:p>
            <a:pPr marL="0" lvl="0" indent="0">
              <a:buNone/>
            </a:pPr>
            <a:r>
              <a:rPr lang="nl-BE" sz="2600" dirty="0" smtClean="0">
                <a:solidFill>
                  <a:prstClr val="black"/>
                </a:solidFill>
              </a:rPr>
              <a:t>GENEROSITY</a:t>
            </a:r>
          </a:p>
          <a:p>
            <a:pPr marL="0" lvl="0" indent="0">
              <a:buNone/>
            </a:pPr>
            <a:r>
              <a:rPr lang="nl-BE" sz="2600" dirty="0" smtClean="0">
                <a:solidFill>
                  <a:prstClr val="black"/>
                </a:solidFill>
              </a:rPr>
              <a:t>CARE</a:t>
            </a:r>
          </a:p>
          <a:p>
            <a:pPr marL="0" lvl="0" indent="0">
              <a:buNone/>
            </a:pPr>
            <a:r>
              <a:rPr lang="nl-BE" sz="2600" dirty="0" smtClean="0">
                <a:solidFill>
                  <a:prstClr val="black"/>
                </a:solidFill>
              </a:rPr>
              <a:t>COMPASSION</a:t>
            </a:r>
            <a:endParaRPr lang="nl-BE" sz="2600" dirty="0">
              <a:solidFill>
                <a:prstClr val="black"/>
              </a:solidFill>
            </a:endParaRPr>
          </a:p>
          <a:p>
            <a:pPr marL="0" lvl="0" indent="0">
              <a:buNone/>
            </a:pPr>
            <a:r>
              <a:rPr lang="nl-BE" sz="2600" dirty="0" smtClean="0">
                <a:solidFill>
                  <a:prstClr val="black"/>
                </a:solidFill>
              </a:rPr>
              <a:t>ALTRUISM</a:t>
            </a:r>
            <a:endParaRPr lang="nl-BE" sz="2600" dirty="0">
              <a:solidFill>
                <a:prstClr val="black"/>
              </a:solidFill>
            </a:endParaRPr>
          </a:p>
          <a:p>
            <a:pPr marL="0" lvl="0" indent="0">
              <a:buNone/>
            </a:pPr>
            <a:r>
              <a:rPr lang="en-GB" sz="2600" kern="0" dirty="0" smtClean="0">
                <a:latin typeface="+mj-lt"/>
              </a:rPr>
              <a:t>RESPONSIBILITY</a:t>
            </a:r>
            <a:r>
              <a:rPr lang="en-GB" sz="2600" kern="0" dirty="0" smtClean="0">
                <a:solidFill>
                  <a:srgbClr val="182B52"/>
                </a:solidFill>
                <a:latin typeface="+mj-lt"/>
              </a:rPr>
              <a:t> </a:t>
            </a:r>
          </a:p>
          <a:p>
            <a:endParaRPr lang="nl-BE"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674900" cy="487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536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04664"/>
            <a:ext cx="7467600" cy="1584176"/>
          </a:xfrm>
        </p:spPr>
        <p:txBody>
          <a:bodyPr>
            <a:normAutofit/>
          </a:bodyPr>
          <a:lstStyle/>
          <a:p>
            <a:pPr marL="274320" lvl="0" indent="-274320">
              <a:spcBef>
                <a:spcPts val="600"/>
              </a:spcBef>
            </a:pPr>
            <a:r>
              <a:rPr lang="en-US" sz="2800" i="1" cap="none" dirty="0">
                <a:solidFill>
                  <a:prstClr val="black"/>
                </a:solidFill>
                <a:latin typeface="Times New Roman"/>
                <a:ea typeface="Times New Roman"/>
                <a:cs typeface="+mn-cs"/>
              </a:rPr>
              <a:t>“The ability of human beings to form loving bonds is possibly one of their greatest strengths.” </a:t>
            </a:r>
            <a:r>
              <a:rPr lang="en-US" sz="2800" cap="none" dirty="0" smtClean="0">
                <a:solidFill>
                  <a:prstClr val="black"/>
                </a:solidFill>
                <a:latin typeface="Times New Roman"/>
                <a:ea typeface="Times New Roman"/>
                <a:cs typeface="+mn-cs"/>
              </a:rPr>
              <a:t/>
            </a:r>
            <a:br>
              <a:rPr lang="en-US" sz="2800" cap="none" dirty="0" smtClean="0">
                <a:solidFill>
                  <a:prstClr val="black"/>
                </a:solidFill>
                <a:latin typeface="Times New Roman"/>
                <a:ea typeface="Times New Roman"/>
                <a:cs typeface="+mn-cs"/>
              </a:rPr>
            </a:br>
            <a:r>
              <a:rPr lang="en-US" sz="2800" cap="none" dirty="0" smtClean="0">
                <a:solidFill>
                  <a:prstClr val="black"/>
                </a:solidFill>
                <a:latin typeface="Times New Roman"/>
                <a:ea typeface="Times New Roman"/>
                <a:cs typeface="+mn-cs"/>
              </a:rPr>
              <a:t> </a:t>
            </a:r>
            <a:r>
              <a:rPr lang="en-US" sz="2000" cap="none" dirty="0" smtClean="0">
                <a:solidFill>
                  <a:prstClr val="black"/>
                </a:solidFill>
                <a:latin typeface="Times New Roman"/>
                <a:ea typeface="Times New Roman"/>
                <a:cs typeface="+mn-cs"/>
              </a:rPr>
              <a:t>(</a:t>
            </a:r>
            <a:r>
              <a:rPr lang="en-US" sz="2000" cap="none" dirty="0" err="1" smtClean="0">
                <a:solidFill>
                  <a:prstClr val="black"/>
                </a:solidFill>
                <a:latin typeface="Times New Roman"/>
                <a:ea typeface="Times New Roman"/>
                <a:cs typeface="+mn-cs"/>
              </a:rPr>
              <a:t>Aspinwall</a:t>
            </a:r>
            <a:r>
              <a:rPr lang="en-US" sz="2000" cap="none" dirty="0" smtClean="0">
                <a:solidFill>
                  <a:prstClr val="black"/>
                </a:solidFill>
                <a:latin typeface="Times New Roman"/>
                <a:ea typeface="Times New Roman"/>
                <a:cs typeface="+mn-cs"/>
              </a:rPr>
              <a:t> &amp; Staudinger, 2002)</a:t>
            </a:r>
            <a:endParaRPr lang="nl-BE" sz="2000" dirty="0"/>
          </a:p>
        </p:txBody>
      </p:sp>
      <p:pic>
        <p:nvPicPr>
          <p:cNvPr id="7" name="Picture 4" descr="IMG_029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52253" y="2941298"/>
            <a:ext cx="4363963" cy="3272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1308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spcBef>
                <a:spcPct val="20000"/>
              </a:spcBef>
            </a:pPr>
            <a:r>
              <a:rPr lang="en-US" sz="3100" dirty="0">
                <a:solidFill>
                  <a:prstClr val="black"/>
                </a:solidFill>
                <a:latin typeface="Calibri"/>
              </a:rPr>
              <a:t/>
            </a:r>
            <a:br>
              <a:rPr lang="en-US" sz="3100" dirty="0">
                <a:solidFill>
                  <a:prstClr val="black"/>
                </a:solidFill>
                <a:latin typeface="Calibri"/>
              </a:rPr>
            </a:br>
            <a:r>
              <a:rPr lang="en-US" sz="3100" dirty="0">
                <a:solidFill>
                  <a:prstClr val="black"/>
                </a:solidFill>
                <a:latin typeface="Calibri"/>
              </a:rPr>
              <a:t/>
            </a:r>
            <a:br>
              <a:rPr lang="en-US" sz="3100" dirty="0">
                <a:solidFill>
                  <a:prstClr val="black"/>
                </a:solidFill>
                <a:latin typeface="Calibri"/>
              </a:rPr>
            </a:br>
            <a:r>
              <a:rPr lang="en-US" sz="3100" dirty="0" smtClean="0">
                <a:solidFill>
                  <a:prstClr val="black"/>
                </a:solidFill>
                <a:latin typeface="Calibri"/>
              </a:rPr>
              <a:t>3. </a:t>
            </a:r>
            <a:r>
              <a:rPr lang="en-US" sz="3100" dirty="0">
                <a:solidFill>
                  <a:prstClr val="black"/>
                </a:solidFill>
                <a:latin typeface="Calibri"/>
              </a:rPr>
              <a:t>Integration of diverse humanistic/experiential theories and spiritual traditions. </a:t>
            </a:r>
            <a:br>
              <a:rPr lang="en-US" sz="3100" dirty="0">
                <a:solidFill>
                  <a:prstClr val="black"/>
                </a:solidFill>
                <a:latin typeface="Calibri"/>
              </a:rPr>
            </a:br>
            <a:r>
              <a:rPr lang="en-US" sz="3100" dirty="0">
                <a:solidFill>
                  <a:prstClr val="black"/>
                </a:solidFill>
                <a:latin typeface="Calibri"/>
              </a:rPr>
              <a:t>This results in a very broad and varied offer of texts, ordered per existential theme.</a:t>
            </a:r>
            <a:r>
              <a:rPr lang="en-US" sz="2800" dirty="0">
                <a:solidFill>
                  <a:prstClr val="black"/>
                </a:solidFill>
                <a:latin typeface="Calibri"/>
              </a:rPr>
              <a:t/>
            </a:r>
            <a:br>
              <a:rPr lang="en-US" sz="2800" dirty="0">
                <a:solidFill>
                  <a:prstClr val="black"/>
                </a:solidFill>
                <a:latin typeface="Calibri"/>
              </a:rPr>
            </a:br>
            <a:endParaRPr lang="nl-BE" dirty="0"/>
          </a:p>
        </p:txBody>
      </p:sp>
      <p:sp>
        <p:nvSpPr>
          <p:cNvPr id="5" name="Subtitle 4"/>
          <p:cNvSpPr>
            <a:spLocks noGrp="1"/>
          </p:cNvSpPr>
          <p:nvPr>
            <p:ph type="subTitle" idx="1"/>
          </p:nvPr>
        </p:nvSpPr>
        <p:spPr>
          <a:xfrm>
            <a:off x="-252536" y="7173416"/>
            <a:ext cx="6046440" cy="1371600"/>
          </a:xfrm>
        </p:spPr>
        <p:txBody>
          <a:bodyPr/>
          <a:lstStyle/>
          <a:p>
            <a:endParaRPr lang="nl-BE" dirty="0"/>
          </a:p>
        </p:txBody>
      </p:sp>
    </p:spTree>
    <p:extLst>
      <p:ext uri="{BB962C8B-B14F-4D97-AF65-F5344CB8AC3E}">
        <p14:creationId xmlns:p14="http://schemas.microsoft.com/office/powerpoint/2010/main" val="2152732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Exercise: Exploring different ways ‘love’ can manifest to you.  Rate yourself with each item on a scale: </a:t>
            </a:r>
            <a:r>
              <a:rPr lang="en-US" sz="2800" dirty="0" smtClean="0"/>
              <a:t/>
            </a:r>
            <a:br>
              <a:rPr lang="en-US" sz="2800" dirty="0" smtClean="0"/>
            </a:br>
            <a:r>
              <a:rPr lang="en-US" sz="2800" dirty="0" smtClean="0"/>
              <a:t>0 </a:t>
            </a:r>
            <a:r>
              <a:rPr lang="en-US" sz="2800" dirty="0"/>
              <a:t>(nonexistent for you) to 5 (dominantly present). </a:t>
            </a:r>
            <a:endParaRPr lang="nl-BE" sz="2800"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Physical level: Love as vital force.</a:t>
            </a:r>
          </a:p>
          <a:p>
            <a:pPr marL="0" indent="0">
              <a:buNone/>
            </a:pPr>
            <a:r>
              <a:rPr lang="en-US" dirty="0"/>
              <a:t>1.	I enjoy tasty food and/or good sex and/or physical </a:t>
            </a:r>
            <a:r>
              <a:rPr lang="en-US" dirty="0" smtClean="0"/>
              <a:t>	activities </a:t>
            </a:r>
            <a:r>
              <a:rPr lang="en-US" dirty="0"/>
              <a:t>and/or sensorial excitement.</a:t>
            </a:r>
          </a:p>
          <a:p>
            <a:pPr marL="0" indent="0">
              <a:buNone/>
            </a:pPr>
            <a:r>
              <a:rPr lang="en-US" dirty="0"/>
              <a:t>2.	I care for my health. </a:t>
            </a:r>
          </a:p>
          <a:p>
            <a:pPr marL="0" indent="0">
              <a:buNone/>
            </a:pPr>
            <a:r>
              <a:rPr lang="en-US" dirty="0"/>
              <a:t>3.	I care for material things needed for living.</a:t>
            </a:r>
          </a:p>
          <a:p>
            <a:pPr marL="0" indent="0">
              <a:buNone/>
            </a:pPr>
            <a:r>
              <a:rPr lang="en-US" dirty="0"/>
              <a:t>4.	I appreciate beautiful objects and/or physical </a:t>
            </a:r>
            <a:r>
              <a:rPr lang="en-US" dirty="0" smtClean="0"/>
              <a:t>	comfort</a:t>
            </a:r>
            <a:r>
              <a:rPr lang="en-US" dirty="0"/>
              <a:t>.</a:t>
            </a:r>
          </a:p>
          <a:p>
            <a:pPr marL="0" indent="0">
              <a:buNone/>
            </a:pPr>
            <a:r>
              <a:rPr lang="en-US" dirty="0"/>
              <a:t>5.	Rhythm and beauty of nature has a hold on me.</a:t>
            </a:r>
          </a:p>
          <a:p>
            <a:pPr marL="0" indent="0">
              <a:buNone/>
            </a:pPr>
            <a:r>
              <a:rPr lang="en-US" dirty="0"/>
              <a:t>6.	I care for the environment.</a:t>
            </a:r>
          </a:p>
          <a:p>
            <a:pPr marL="0" indent="0">
              <a:buNone/>
            </a:pPr>
            <a:r>
              <a:rPr lang="en-US" dirty="0"/>
              <a:t>7.	I feel one with nature.</a:t>
            </a:r>
          </a:p>
          <a:p>
            <a:endParaRPr lang="nl-BE" dirty="0"/>
          </a:p>
        </p:txBody>
      </p:sp>
    </p:spTree>
    <p:extLst>
      <p:ext uri="{BB962C8B-B14F-4D97-AF65-F5344CB8AC3E}">
        <p14:creationId xmlns:p14="http://schemas.microsoft.com/office/powerpoint/2010/main" val="142432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Social level: Love as compassion</a:t>
            </a:r>
            <a:r>
              <a:rPr lang="en-US" dirty="0"/>
              <a:t>. </a:t>
            </a:r>
          </a:p>
          <a:p>
            <a:pPr marL="0" indent="0">
              <a:buNone/>
            </a:pPr>
            <a:r>
              <a:rPr lang="en-US" dirty="0"/>
              <a:t>1.	I behave in a friendly way with one and all.</a:t>
            </a:r>
          </a:p>
          <a:p>
            <a:pPr marL="0" indent="0">
              <a:buNone/>
            </a:pPr>
            <a:r>
              <a:rPr lang="en-US" dirty="0"/>
              <a:t>2.	I do invest in others.</a:t>
            </a:r>
          </a:p>
          <a:p>
            <a:pPr marL="0" indent="0">
              <a:buNone/>
            </a:pPr>
            <a:r>
              <a:rPr lang="en-US" dirty="0"/>
              <a:t>3.	I mainly tend to see the good in others.</a:t>
            </a:r>
          </a:p>
          <a:p>
            <a:pPr marL="0" indent="0">
              <a:buNone/>
            </a:pPr>
            <a:r>
              <a:rPr lang="en-US" dirty="0"/>
              <a:t>4.	I like to care for others and find pleasure in </a:t>
            </a:r>
            <a:r>
              <a:rPr lang="en-US" dirty="0" smtClean="0"/>
              <a:t>	helping </a:t>
            </a:r>
            <a:r>
              <a:rPr lang="en-US" dirty="0"/>
              <a:t>them.</a:t>
            </a:r>
          </a:p>
          <a:p>
            <a:pPr marL="0" indent="0">
              <a:buNone/>
            </a:pPr>
            <a:r>
              <a:rPr lang="en-US" dirty="0"/>
              <a:t>5.	I accomplish my social duties in a loving way.</a:t>
            </a:r>
          </a:p>
          <a:p>
            <a:pPr marL="0" indent="0">
              <a:buNone/>
            </a:pPr>
            <a:r>
              <a:rPr lang="en-US" dirty="0"/>
              <a:t>6.	I love to be in the company of others.</a:t>
            </a:r>
          </a:p>
          <a:p>
            <a:pPr marL="0" indent="0">
              <a:buNone/>
            </a:pPr>
            <a:r>
              <a:rPr lang="en-US" dirty="0"/>
              <a:t>7.	I feel part of humanity.</a:t>
            </a:r>
          </a:p>
          <a:p>
            <a:endParaRPr lang="nl-BE" dirty="0"/>
          </a:p>
        </p:txBody>
      </p:sp>
    </p:spTree>
    <p:extLst>
      <p:ext uri="{BB962C8B-B14F-4D97-AF65-F5344CB8AC3E}">
        <p14:creationId xmlns:p14="http://schemas.microsoft.com/office/powerpoint/2010/main" val="3574516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Personal level: Love as positive feelings</a:t>
            </a:r>
            <a:r>
              <a:rPr lang="en-US" dirty="0"/>
              <a:t>.</a:t>
            </a:r>
          </a:p>
          <a:p>
            <a:pPr marL="0" indent="0">
              <a:buNone/>
            </a:pPr>
            <a:r>
              <a:rPr lang="en-US" dirty="0"/>
              <a:t>1.	I foster positive feelings and ideas.</a:t>
            </a:r>
          </a:p>
          <a:p>
            <a:pPr marL="0" indent="0">
              <a:buNone/>
            </a:pPr>
            <a:r>
              <a:rPr lang="en-US" dirty="0"/>
              <a:t>2.	About my work I can say: “This procures me </a:t>
            </a:r>
            <a:r>
              <a:rPr lang="en-US" dirty="0" smtClean="0"/>
              <a:t>	joy</a:t>
            </a:r>
            <a:r>
              <a:rPr lang="en-US" dirty="0"/>
              <a:t>.”</a:t>
            </a:r>
          </a:p>
          <a:p>
            <a:pPr marL="0" indent="0">
              <a:buNone/>
            </a:pPr>
            <a:r>
              <a:rPr lang="en-US" dirty="0"/>
              <a:t>3.	I know and accept myself as I am.</a:t>
            </a:r>
          </a:p>
          <a:p>
            <a:pPr marL="0" indent="0">
              <a:buNone/>
            </a:pPr>
            <a:r>
              <a:rPr lang="en-US" dirty="0"/>
              <a:t>4.	I create possibilities to learn and to develop.</a:t>
            </a:r>
          </a:p>
          <a:p>
            <a:pPr marL="0" indent="0">
              <a:buNone/>
            </a:pPr>
            <a:r>
              <a:rPr lang="en-US" dirty="0"/>
              <a:t>5.	I give myself time for leisure.</a:t>
            </a:r>
          </a:p>
          <a:p>
            <a:pPr marL="0" indent="0">
              <a:buNone/>
            </a:pPr>
            <a:r>
              <a:rPr lang="en-US" dirty="0"/>
              <a:t>6.	I feel gratitude for what is.</a:t>
            </a:r>
          </a:p>
          <a:p>
            <a:pPr marL="0" indent="0">
              <a:buNone/>
            </a:pPr>
            <a:r>
              <a:rPr lang="en-US" dirty="0"/>
              <a:t>7.	I foster my precious inner core.</a:t>
            </a:r>
          </a:p>
          <a:p>
            <a:endParaRPr lang="nl-BE" dirty="0"/>
          </a:p>
        </p:txBody>
      </p:sp>
    </p:spTree>
    <p:extLst>
      <p:ext uri="{BB962C8B-B14F-4D97-AF65-F5344CB8AC3E}">
        <p14:creationId xmlns:p14="http://schemas.microsoft.com/office/powerpoint/2010/main" val="30193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Spiritual level: Love as being.</a:t>
            </a:r>
          </a:p>
          <a:p>
            <a:pPr marL="0" indent="0">
              <a:buNone/>
            </a:pPr>
            <a:r>
              <a:rPr lang="en-US" dirty="0"/>
              <a:t>1.	I give without expectation of any return.</a:t>
            </a:r>
          </a:p>
          <a:p>
            <a:pPr marL="0" indent="0">
              <a:buNone/>
            </a:pPr>
            <a:r>
              <a:rPr lang="en-US" dirty="0"/>
              <a:t>2.	I want to contribute to a better world for one </a:t>
            </a:r>
            <a:r>
              <a:rPr lang="en-US" dirty="0" smtClean="0"/>
              <a:t>	and </a:t>
            </a:r>
            <a:r>
              <a:rPr lang="en-US" dirty="0"/>
              <a:t>all.</a:t>
            </a:r>
          </a:p>
          <a:p>
            <a:pPr marL="0" indent="0">
              <a:buNone/>
            </a:pPr>
            <a:r>
              <a:rPr lang="en-US" dirty="0"/>
              <a:t>3.	I show respect for everything around me</a:t>
            </a:r>
          </a:p>
          <a:p>
            <a:pPr marL="0" indent="0">
              <a:buNone/>
            </a:pPr>
            <a:r>
              <a:rPr lang="en-US" dirty="0"/>
              <a:t>4.	I experience a realm of inner peace.</a:t>
            </a:r>
          </a:p>
          <a:p>
            <a:pPr marL="0" indent="0">
              <a:buNone/>
            </a:pPr>
            <a:r>
              <a:rPr lang="en-US" dirty="0"/>
              <a:t>5.	I feel inspired and tend to radiate it.</a:t>
            </a:r>
          </a:p>
          <a:p>
            <a:pPr marL="0" indent="0">
              <a:buNone/>
            </a:pPr>
            <a:r>
              <a:rPr lang="en-US" dirty="0"/>
              <a:t>6.	I have deep feelings of oneness with all that </a:t>
            </a:r>
            <a:r>
              <a:rPr lang="en-US" dirty="0" smtClean="0"/>
              <a:t>	exists</a:t>
            </a:r>
            <a:r>
              <a:rPr lang="en-US" dirty="0"/>
              <a:t>.</a:t>
            </a:r>
          </a:p>
          <a:p>
            <a:pPr marL="0" indent="0">
              <a:buNone/>
            </a:pPr>
            <a:r>
              <a:rPr lang="en-US" dirty="0"/>
              <a:t>7.	To love is my real being.</a:t>
            </a:r>
          </a:p>
          <a:p>
            <a:endParaRPr lang="nl-BE" dirty="0"/>
          </a:p>
        </p:txBody>
      </p:sp>
    </p:spTree>
    <p:extLst>
      <p:ext uri="{BB962C8B-B14F-4D97-AF65-F5344CB8AC3E}">
        <p14:creationId xmlns:p14="http://schemas.microsoft.com/office/powerpoint/2010/main" val="3094071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history of love highlights four traditions, denoted by Greek terms: </a:t>
            </a:r>
            <a:endParaRPr lang="nl-BE" dirty="0"/>
          </a:p>
        </p:txBody>
      </p:sp>
      <p:sp>
        <p:nvSpPr>
          <p:cNvPr id="3" name="Content Placeholder 2"/>
          <p:cNvSpPr>
            <a:spLocks noGrp="1"/>
          </p:cNvSpPr>
          <p:nvPr>
            <p:ph idx="1"/>
          </p:nvPr>
        </p:nvSpPr>
        <p:spPr>
          <a:xfrm>
            <a:off x="457200" y="2132856"/>
            <a:ext cx="8229600" cy="3993307"/>
          </a:xfrm>
        </p:spPr>
        <p:txBody>
          <a:bodyPr>
            <a:normAutofit/>
          </a:bodyPr>
          <a:lstStyle/>
          <a:p>
            <a:pPr marL="514350" indent="-514350">
              <a:buFont typeface="+mj-lt"/>
              <a:buAutoNum type="arabicPeriod"/>
            </a:pPr>
            <a:r>
              <a:rPr lang="en-US" sz="4000" dirty="0" smtClean="0"/>
              <a:t>Eros</a:t>
            </a:r>
            <a:r>
              <a:rPr lang="en-US" sz="4000" dirty="0"/>
              <a:t>: search for the </a:t>
            </a:r>
            <a:r>
              <a:rPr lang="en-US" sz="4000" dirty="0" smtClean="0"/>
              <a:t>beautiful </a:t>
            </a:r>
          </a:p>
          <a:p>
            <a:pPr marL="514350" indent="-514350">
              <a:buFont typeface="+mj-lt"/>
              <a:buAutoNum type="arabicPeriod"/>
            </a:pPr>
            <a:r>
              <a:rPr lang="en-US" sz="4000" dirty="0" err="1" smtClean="0"/>
              <a:t>Philia</a:t>
            </a:r>
            <a:r>
              <a:rPr lang="en-US" sz="4000" dirty="0"/>
              <a:t>: affection in </a:t>
            </a:r>
            <a:r>
              <a:rPr lang="en-US" sz="4000" dirty="0" smtClean="0"/>
              <a:t>friendship</a:t>
            </a:r>
          </a:p>
          <a:p>
            <a:pPr marL="514350" indent="-514350">
              <a:buFont typeface="+mj-lt"/>
              <a:buAutoNum type="arabicPeriod"/>
            </a:pPr>
            <a:r>
              <a:rPr lang="en-US" sz="4000" dirty="0" err="1" smtClean="0"/>
              <a:t>Nomos</a:t>
            </a:r>
            <a:r>
              <a:rPr lang="en-US" sz="4000" dirty="0"/>
              <a:t>: obedience to the </a:t>
            </a:r>
            <a:r>
              <a:rPr lang="en-US" sz="4000" dirty="0" smtClean="0"/>
              <a:t>divine </a:t>
            </a:r>
          </a:p>
          <a:p>
            <a:pPr marL="514350" indent="-514350">
              <a:buFont typeface="+mj-lt"/>
              <a:buAutoNum type="arabicPeriod"/>
            </a:pPr>
            <a:r>
              <a:rPr lang="en-US" sz="4000" dirty="0" smtClean="0"/>
              <a:t>Agape</a:t>
            </a:r>
            <a:r>
              <a:rPr lang="en-US" sz="4000" dirty="0"/>
              <a:t>: self-transcended </a:t>
            </a:r>
            <a:r>
              <a:rPr lang="en-US" sz="4000" dirty="0" smtClean="0"/>
              <a:t>love</a:t>
            </a:r>
            <a:endParaRPr lang="nl-BE" sz="4000" dirty="0"/>
          </a:p>
        </p:txBody>
      </p:sp>
    </p:spTree>
    <p:extLst>
      <p:ext uri="{BB962C8B-B14F-4D97-AF65-F5344CB8AC3E}">
        <p14:creationId xmlns:p14="http://schemas.microsoft.com/office/powerpoint/2010/main" val="388443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In Sternberg’s theory (1986) all types of love are made up of different combinations of these three </a:t>
            </a:r>
            <a:r>
              <a:rPr lang="en-US" sz="3100" dirty="0" smtClean="0"/>
              <a:t>components:</a:t>
            </a:r>
            <a:endParaRPr lang="nl-BE" dirty="0"/>
          </a:p>
        </p:txBody>
      </p:sp>
      <p:sp>
        <p:nvSpPr>
          <p:cNvPr id="3" name="Content Placeholder 2"/>
          <p:cNvSpPr>
            <a:spLocks noGrp="1"/>
          </p:cNvSpPr>
          <p:nvPr>
            <p:ph idx="1"/>
          </p:nvPr>
        </p:nvSpPr>
        <p:spPr>
          <a:xfrm>
            <a:off x="457200" y="2132856"/>
            <a:ext cx="8229600" cy="3993307"/>
          </a:xfrm>
        </p:spPr>
        <p:txBody>
          <a:bodyPr/>
          <a:lstStyle/>
          <a:p>
            <a:pPr marL="514350" indent="-514350">
              <a:buFont typeface="+mj-lt"/>
              <a:buAutoNum type="arabicPeriod"/>
            </a:pPr>
            <a:r>
              <a:rPr lang="en-US" sz="3600" dirty="0" smtClean="0"/>
              <a:t>Passion</a:t>
            </a:r>
            <a:r>
              <a:rPr lang="en-US" sz="3600" dirty="0"/>
              <a:t>, or physical attractiveness and romantic </a:t>
            </a:r>
            <a:r>
              <a:rPr lang="en-US" sz="3600" dirty="0" smtClean="0"/>
              <a:t>drives</a:t>
            </a:r>
          </a:p>
          <a:p>
            <a:pPr marL="514350" indent="-514350">
              <a:buFont typeface="+mj-lt"/>
              <a:buAutoNum type="arabicPeriod"/>
            </a:pPr>
            <a:r>
              <a:rPr lang="en-US" sz="3600" dirty="0" smtClean="0"/>
              <a:t>Intimacy</a:t>
            </a:r>
            <a:r>
              <a:rPr lang="en-US" sz="3600" dirty="0"/>
              <a:t>, or feelings of closeness and </a:t>
            </a:r>
            <a:r>
              <a:rPr lang="en-US" sz="3600" dirty="0" smtClean="0"/>
              <a:t>connectedness </a:t>
            </a:r>
          </a:p>
          <a:p>
            <a:pPr marL="514350" indent="-514350">
              <a:buFont typeface="+mj-lt"/>
              <a:buAutoNum type="arabicPeriod"/>
            </a:pPr>
            <a:r>
              <a:rPr lang="en-US" sz="3600" dirty="0" smtClean="0"/>
              <a:t>Commitment</a:t>
            </a:r>
            <a:r>
              <a:rPr lang="en-US" sz="3600" dirty="0"/>
              <a:t>, involving the decision to initiate and sustain a </a:t>
            </a:r>
            <a:r>
              <a:rPr lang="en-US" sz="3600" dirty="0" smtClean="0"/>
              <a:t>relationship</a:t>
            </a:r>
            <a:endParaRPr lang="en-US" sz="3600" dirty="0"/>
          </a:p>
          <a:p>
            <a:endParaRPr lang="nl-BE" dirty="0"/>
          </a:p>
        </p:txBody>
      </p:sp>
    </p:spTree>
    <p:extLst>
      <p:ext uri="{BB962C8B-B14F-4D97-AF65-F5344CB8AC3E}">
        <p14:creationId xmlns:p14="http://schemas.microsoft.com/office/powerpoint/2010/main" val="1406404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nl-BE" dirty="0" err="1" smtClean="0"/>
              <a:t>Compassion</a:t>
            </a:r>
            <a:r>
              <a:rPr lang="nl-BE" dirty="0"/>
              <a:t/>
            </a:r>
            <a:br>
              <a:rPr lang="nl-BE" dirty="0"/>
            </a:br>
            <a:r>
              <a:rPr lang="nl-BE" sz="2700" dirty="0"/>
              <a:t>(Tara </a:t>
            </a:r>
            <a:r>
              <a:rPr lang="nl-BE" sz="2700" dirty="0" err="1"/>
              <a:t>Brach</a:t>
            </a:r>
            <a:r>
              <a:rPr lang="nl-BE" sz="2700" dirty="0"/>
              <a:t>)</a:t>
            </a:r>
            <a:r>
              <a:rPr lang="nl-BE" dirty="0"/>
              <a:t/>
            </a:r>
            <a:br>
              <a:rPr lang="nl-BE" dirty="0"/>
            </a:br>
            <a:endParaRPr lang="nl-BE" dirty="0"/>
          </a:p>
        </p:txBody>
      </p:sp>
      <p:sp>
        <p:nvSpPr>
          <p:cNvPr id="3" name="Content Placeholder 2"/>
          <p:cNvSpPr>
            <a:spLocks noGrp="1"/>
          </p:cNvSpPr>
          <p:nvPr>
            <p:ph idx="1"/>
          </p:nvPr>
        </p:nvSpPr>
        <p:spPr/>
        <p:txBody>
          <a:bodyPr>
            <a:normAutofit lnSpcReduction="10000"/>
          </a:bodyPr>
          <a:lstStyle/>
          <a:p>
            <a:r>
              <a:rPr lang="en-US" dirty="0" smtClean="0"/>
              <a:t>Compassion </a:t>
            </a:r>
            <a:r>
              <a:rPr lang="en-US" dirty="0"/>
              <a:t>can be described as letting ourselves be touched by the vulnerability and suffering that is within ourselves and all </a:t>
            </a:r>
            <a:r>
              <a:rPr lang="en-US" dirty="0" smtClean="0"/>
              <a:t>beings.</a:t>
            </a:r>
          </a:p>
          <a:p>
            <a:endParaRPr lang="en-US" dirty="0" smtClean="0"/>
          </a:p>
          <a:p>
            <a:r>
              <a:rPr lang="en-US" dirty="0" smtClean="0"/>
              <a:t>As </a:t>
            </a:r>
            <a:r>
              <a:rPr lang="en-US" dirty="0"/>
              <a:t>you move through your day and encounter different people, slow down enough to ask yourself a question. “What is life like for this person? What does this person most need</a:t>
            </a:r>
            <a:r>
              <a:rPr lang="en-US" dirty="0" smtClean="0"/>
              <a:t>?”</a:t>
            </a:r>
            <a:endParaRPr lang="en-US" dirty="0"/>
          </a:p>
          <a:p>
            <a:pPr marL="0" indent="0">
              <a:buNone/>
            </a:pPr>
            <a:endParaRPr lang="nl-BE" dirty="0"/>
          </a:p>
        </p:txBody>
      </p:sp>
    </p:spTree>
    <p:extLst>
      <p:ext uri="{BB962C8B-B14F-4D97-AF65-F5344CB8AC3E}">
        <p14:creationId xmlns:p14="http://schemas.microsoft.com/office/powerpoint/2010/main" val="1697758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9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600" b="1" i="1" dirty="0" smtClean="0">
                <a:solidFill>
                  <a:schemeClr val="accent2">
                    <a:lumMod val="75000"/>
                  </a:schemeClr>
                </a:solidFill>
              </a:rPr>
              <a:t>Love</a:t>
            </a:r>
            <a:r>
              <a:rPr lang="nl-BE" sz="3600" b="1" i="1" dirty="0" smtClean="0"/>
              <a:t> </a:t>
            </a:r>
            <a:r>
              <a:rPr lang="nl-BE" sz="3600" dirty="0" smtClean="0"/>
              <a:t>as the </a:t>
            </a:r>
            <a:r>
              <a:rPr lang="nl-BE" sz="3600" dirty="0" err="1" smtClean="0"/>
              <a:t>necessary</a:t>
            </a:r>
            <a:r>
              <a:rPr lang="nl-BE" sz="3600" dirty="0" smtClean="0"/>
              <a:t> </a:t>
            </a:r>
            <a:r>
              <a:rPr lang="nl-BE" sz="3600" dirty="0" err="1" smtClean="0"/>
              <a:t>condition</a:t>
            </a:r>
            <a:r>
              <a:rPr lang="nl-BE" sz="3600" dirty="0" smtClean="0"/>
              <a:t> </a:t>
            </a:r>
            <a:r>
              <a:rPr lang="nl-BE" sz="3600" dirty="0" err="1" smtClean="0"/>
              <a:t>for</a:t>
            </a:r>
            <a:r>
              <a:rPr lang="nl-BE" sz="3600" dirty="0" smtClean="0"/>
              <a:t> </a:t>
            </a:r>
            <a:r>
              <a:rPr lang="nl-BE" sz="3600" dirty="0" err="1" smtClean="0"/>
              <a:t>growth</a:t>
            </a:r>
            <a:r>
              <a:rPr lang="nl-BE" sz="3600" dirty="0" smtClean="0"/>
              <a:t> </a:t>
            </a:r>
            <a:r>
              <a:rPr lang="nl-BE" sz="3600" dirty="0" err="1" smtClean="0"/>
              <a:t>and</a:t>
            </a:r>
            <a:r>
              <a:rPr lang="nl-BE" sz="3600" dirty="0" smtClean="0"/>
              <a:t> </a:t>
            </a:r>
            <a:r>
              <a:rPr lang="nl-BE" sz="3600" dirty="0" err="1" smtClean="0"/>
              <a:t>healing</a:t>
            </a:r>
            <a:r>
              <a:rPr lang="nl-BE" sz="3600" dirty="0" smtClean="0"/>
              <a:t> = </a:t>
            </a:r>
            <a:r>
              <a:rPr lang="nl-BE" sz="3600" dirty="0" err="1" smtClean="0"/>
              <a:t>connection</a:t>
            </a:r>
            <a:endParaRPr lang="nl-BE" sz="3600" dirty="0"/>
          </a:p>
        </p:txBody>
      </p:sp>
      <p:sp>
        <p:nvSpPr>
          <p:cNvPr id="3" name="Content Placeholder 2"/>
          <p:cNvSpPr>
            <a:spLocks noGrp="1"/>
          </p:cNvSpPr>
          <p:nvPr>
            <p:ph idx="1"/>
          </p:nvPr>
        </p:nvSpPr>
        <p:spPr>
          <a:xfrm>
            <a:off x="539552" y="2060848"/>
            <a:ext cx="8229600" cy="4525963"/>
          </a:xfrm>
        </p:spPr>
        <p:txBody>
          <a:bodyPr>
            <a:normAutofit fontScale="92500" lnSpcReduction="10000"/>
          </a:bodyPr>
          <a:lstStyle/>
          <a:p>
            <a:pPr>
              <a:buFont typeface="Wingdings" pitchFamily="2" charset="2"/>
              <a:buChar char="v"/>
            </a:pPr>
            <a:r>
              <a:rPr lang="nl-BE" b="1" i="1" dirty="0" err="1">
                <a:solidFill>
                  <a:schemeClr val="accent2">
                    <a:lumMod val="75000"/>
                  </a:schemeClr>
                </a:solidFill>
              </a:rPr>
              <a:t>P</a:t>
            </a:r>
            <a:r>
              <a:rPr lang="nl-BE" b="1" i="1" dirty="0" err="1" smtClean="0">
                <a:solidFill>
                  <a:schemeClr val="accent2">
                    <a:lumMod val="75000"/>
                  </a:schemeClr>
                </a:solidFill>
              </a:rPr>
              <a:t>hysical</a:t>
            </a:r>
            <a:r>
              <a:rPr lang="nl-BE" b="1" i="1" dirty="0" smtClean="0"/>
              <a:t> </a:t>
            </a:r>
            <a:r>
              <a:rPr lang="nl-BE" dirty="0" err="1" smtClean="0"/>
              <a:t>dimension</a:t>
            </a:r>
            <a:r>
              <a:rPr lang="nl-BE" dirty="0" smtClean="0"/>
              <a:t>: </a:t>
            </a:r>
            <a:r>
              <a:rPr lang="nl-BE" dirty="0" err="1" smtClean="0"/>
              <a:t>being</a:t>
            </a:r>
            <a:r>
              <a:rPr lang="nl-BE" dirty="0" smtClean="0"/>
              <a:t> part of </a:t>
            </a:r>
            <a:r>
              <a:rPr lang="nl-BE" dirty="0" err="1" smtClean="0"/>
              <a:t>nature</a:t>
            </a:r>
            <a:r>
              <a:rPr lang="nl-BE" dirty="0" smtClean="0"/>
              <a:t>; </a:t>
            </a:r>
            <a:r>
              <a:rPr lang="nl-BE" dirty="0" err="1" smtClean="0"/>
              <a:t>respecting</a:t>
            </a:r>
            <a:r>
              <a:rPr lang="nl-BE" dirty="0" smtClean="0"/>
              <a:t> the body </a:t>
            </a:r>
            <a:r>
              <a:rPr lang="nl-BE" dirty="0" err="1" smtClean="0"/>
              <a:t>and</a:t>
            </a:r>
            <a:r>
              <a:rPr lang="nl-BE" dirty="0" smtClean="0"/>
              <a:t> </a:t>
            </a:r>
            <a:r>
              <a:rPr lang="nl-BE" dirty="0" err="1" smtClean="0"/>
              <a:t>it’s</a:t>
            </a:r>
            <a:r>
              <a:rPr lang="nl-BE" dirty="0" smtClean="0"/>
              <a:t> </a:t>
            </a:r>
            <a:r>
              <a:rPr lang="nl-BE" dirty="0" err="1" smtClean="0"/>
              <a:t>needs</a:t>
            </a:r>
            <a:r>
              <a:rPr lang="nl-BE" dirty="0" smtClean="0"/>
              <a:t>; love </a:t>
            </a:r>
            <a:r>
              <a:rPr lang="nl-BE" dirty="0" err="1" smtClean="0"/>
              <a:t>for</a:t>
            </a:r>
            <a:r>
              <a:rPr lang="nl-BE" dirty="0" smtClean="0"/>
              <a:t> the </a:t>
            </a:r>
            <a:r>
              <a:rPr lang="nl-BE" dirty="0" err="1" smtClean="0"/>
              <a:t>material</a:t>
            </a:r>
            <a:r>
              <a:rPr lang="nl-BE" dirty="0" smtClean="0"/>
              <a:t> </a:t>
            </a:r>
            <a:r>
              <a:rPr lang="nl-BE" dirty="0" err="1" smtClean="0"/>
              <a:t>dimension</a:t>
            </a:r>
            <a:r>
              <a:rPr lang="nl-BE" dirty="0"/>
              <a:t>.</a:t>
            </a:r>
            <a:r>
              <a:rPr lang="nl-BE" dirty="0" smtClean="0"/>
              <a:t> </a:t>
            </a:r>
          </a:p>
          <a:p>
            <a:pPr>
              <a:buFont typeface="Wingdings" pitchFamily="2" charset="2"/>
              <a:buChar char="v"/>
            </a:pPr>
            <a:r>
              <a:rPr lang="nl-BE" b="1" i="1" dirty="0" err="1" smtClean="0">
                <a:solidFill>
                  <a:schemeClr val="accent2">
                    <a:lumMod val="75000"/>
                  </a:schemeClr>
                </a:solidFill>
              </a:rPr>
              <a:t>Social</a:t>
            </a:r>
            <a:r>
              <a:rPr lang="nl-BE" dirty="0" smtClean="0"/>
              <a:t> </a:t>
            </a:r>
            <a:r>
              <a:rPr lang="nl-BE" dirty="0" err="1" smtClean="0"/>
              <a:t>dimension</a:t>
            </a:r>
            <a:r>
              <a:rPr lang="nl-BE" dirty="0" smtClean="0"/>
              <a:t>: </a:t>
            </a:r>
            <a:r>
              <a:rPr lang="nl-BE" dirty="0" err="1" smtClean="0"/>
              <a:t>authentic</a:t>
            </a:r>
            <a:r>
              <a:rPr lang="nl-BE" dirty="0" smtClean="0"/>
              <a:t> </a:t>
            </a:r>
            <a:r>
              <a:rPr lang="nl-BE" dirty="0" err="1" smtClean="0"/>
              <a:t>connection</a:t>
            </a:r>
            <a:r>
              <a:rPr lang="nl-BE" dirty="0" smtClean="0"/>
              <a:t> </a:t>
            </a:r>
            <a:r>
              <a:rPr lang="nl-BE" dirty="0" err="1" smtClean="0"/>
              <a:t>with</a:t>
            </a:r>
            <a:r>
              <a:rPr lang="nl-BE" dirty="0" smtClean="0"/>
              <a:t> </a:t>
            </a:r>
            <a:r>
              <a:rPr lang="nl-BE" dirty="0" err="1" smtClean="0"/>
              <a:t>others</a:t>
            </a:r>
            <a:r>
              <a:rPr lang="nl-BE" dirty="0" smtClean="0"/>
              <a:t>; </a:t>
            </a:r>
            <a:r>
              <a:rPr lang="nl-BE" dirty="0" err="1" smtClean="0"/>
              <a:t>genuine</a:t>
            </a:r>
            <a:r>
              <a:rPr lang="nl-BE" dirty="0" smtClean="0"/>
              <a:t> commitment </a:t>
            </a:r>
            <a:r>
              <a:rPr lang="nl-BE" dirty="0" err="1" smtClean="0"/>
              <a:t>to</a:t>
            </a:r>
            <a:r>
              <a:rPr lang="nl-BE" dirty="0" smtClean="0"/>
              <a:t> </a:t>
            </a:r>
            <a:r>
              <a:rPr lang="nl-BE" dirty="0" err="1" smtClean="0"/>
              <a:t>social</a:t>
            </a:r>
            <a:r>
              <a:rPr lang="nl-BE" dirty="0" smtClean="0"/>
              <a:t> </a:t>
            </a:r>
            <a:r>
              <a:rPr lang="nl-BE" dirty="0" err="1" smtClean="0"/>
              <a:t>tasks</a:t>
            </a:r>
            <a:r>
              <a:rPr lang="nl-BE" dirty="0"/>
              <a:t>.</a:t>
            </a:r>
            <a:endParaRPr lang="nl-BE" dirty="0" smtClean="0"/>
          </a:p>
          <a:p>
            <a:pPr>
              <a:buFont typeface="Wingdings" pitchFamily="2" charset="2"/>
              <a:buChar char="v"/>
            </a:pPr>
            <a:r>
              <a:rPr lang="nl-BE" b="1" i="1" dirty="0" smtClean="0">
                <a:solidFill>
                  <a:schemeClr val="accent2">
                    <a:lumMod val="75000"/>
                  </a:schemeClr>
                </a:solidFill>
              </a:rPr>
              <a:t>Personal</a:t>
            </a:r>
            <a:r>
              <a:rPr lang="nl-BE" dirty="0" smtClean="0"/>
              <a:t> </a:t>
            </a:r>
            <a:r>
              <a:rPr lang="nl-BE" dirty="0" err="1" smtClean="0"/>
              <a:t>dimension</a:t>
            </a:r>
            <a:r>
              <a:rPr lang="nl-BE" dirty="0" smtClean="0"/>
              <a:t>: </a:t>
            </a:r>
            <a:r>
              <a:rPr lang="nl-BE" dirty="0" err="1" smtClean="0"/>
              <a:t>connection</a:t>
            </a:r>
            <a:r>
              <a:rPr lang="nl-BE" dirty="0" smtClean="0"/>
              <a:t> </a:t>
            </a:r>
            <a:r>
              <a:rPr lang="nl-BE" dirty="0" err="1" smtClean="0"/>
              <a:t>with</a:t>
            </a:r>
            <a:r>
              <a:rPr lang="nl-BE" dirty="0" smtClean="0"/>
              <a:t> </a:t>
            </a:r>
            <a:r>
              <a:rPr lang="nl-BE" dirty="0" err="1" smtClean="0"/>
              <a:t>oneself</a:t>
            </a:r>
            <a:r>
              <a:rPr lang="nl-BE" dirty="0" smtClean="0"/>
              <a:t>; </a:t>
            </a:r>
            <a:r>
              <a:rPr lang="nl-BE" dirty="0" err="1" smtClean="0"/>
              <a:t>self-knowlegde</a:t>
            </a:r>
            <a:r>
              <a:rPr lang="nl-BE" dirty="0" smtClean="0"/>
              <a:t>; </a:t>
            </a:r>
            <a:r>
              <a:rPr lang="nl-BE" dirty="0" err="1" smtClean="0"/>
              <a:t>self</a:t>
            </a:r>
            <a:r>
              <a:rPr lang="nl-BE" dirty="0" smtClean="0"/>
              <a:t>-love; </a:t>
            </a:r>
            <a:r>
              <a:rPr lang="nl-BE" dirty="0" err="1" smtClean="0"/>
              <a:t>rich</a:t>
            </a:r>
            <a:r>
              <a:rPr lang="nl-BE" dirty="0" smtClean="0"/>
              <a:t> </a:t>
            </a:r>
            <a:r>
              <a:rPr lang="nl-BE" dirty="0" err="1" smtClean="0"/>
              <a:t>inner</a:t>
            </a:r>
            <a:r>
              <a:rPr lang="nl-BE" dirty="0" smtClean="0"/>
              <a:t> life.</a:t>
            </a:r>
          </a:p>
          <a:p>
            <a:pPr>
              <a:buFont typeface="Wingdings" pitchFamily="2" charset="2"/>
              <a:buChar char="v"/>
            </a:pPr>
            <a:r>
              <a:rPr lang="nl-BE" b="1" i="1" dirty="0" smtClean="0">
                <a:solidFill>
                  <a:schemeClr val="accent2">
                    <a:lumMod val="75000"/>
                  </a:schemeClr>
                </a:solidFill>
              </a:rPr>
              <a:t>Spiritual</a:t>
            </a:r>
            <a:r>
              <a:rPr lang="nl-BE" dirty="0" smtClean="0"/>
              <a:t> </a:t>
            </a:r>
            <a:r>
              <a:rPr lang="nl-BE" dirty="0" err="1" smtClean="0"/>
              <a:t>dimension</a:t>
            </a:r>
            <a:r>
              <a:rPr lang="nl-BE" dirty="0" smtClean="0"/>
              <a:t>: </a:t>
            </a:r>
            <a:r>
              <a:rPr lang="nl-BE" dirty="0" err="1" smtClean="0"/>
              <a:t>inspired</a:t>
            </a:r>
            <a:r>
              <a:rPr lang="nl-BE" dirty="0" smtClean="0"/>
              <a:t> </a:t>
            </a:r>
            <a:r>
              <a:rPr lang="nl-BE" dirty="0" err="1" smtClean="0"/>
              <a:t>by</a:t>
            </a:r>
            <a:r>
              <a:rPr lang="nl-BE" dirty="0" smtClean="0"/>
              <a:t> </a:t>
            </a:r>
            <a:r>
              <a:rPr lang="nl-BE" dirty="0" err="1" smtClean="0"/>
              <a:t>something</a:t>
            </a:r>
            <a:r>
              <a:rPr lang="nl-BE" dirty="0" smtClean="0"/>
              <a:t> </a:t>
            </a:r>
            <a:r>
              <a:rPr lang="nl-BE" dirty="0" err="1" smtClean="0"/>
              <a:t>that</a:t>
            </a:r>
            <a:r>
              <a:rPr lang="nl-BE" dirty="0" smtClean="0"/>
              <a:t> </a:t>
            </a:r>
            <a:r>
              <a:rPr lang="nl-BE" dirty="0" err="1" smtClean="0"/>
              <a:t>transcends</a:t>
            </a:r>
            <a:r>
              <a:rPr lang="nl-BE" dirty="0" smtClean="0"/>
              <a:t> the </a:t>
            </a:r>
            <a:r>
              <a:rPr lang="nl-BE" dirty="0" err="1" smtClean="0"/>
              <a:t>limited</a:t>
            </a:r>
            <a:r>
              <a:rPr lang="nl-BE" dirty="0" smtClean="0"/>
              <a:t> </a:t>
            </a:r>
            <a:r>
              <a:rPr lang="nl-BE" dirty="0" err="1" smtClean="0"/>
              <a:t>self</a:t>
            </a:r>
            <a:r>
              <a:rPr lang="nl-BE" dirty="0"/>
              <a:t>;</a:t>
            </a:r>
            <a:r>
              <a:rPr lang="nl-BE" dirty="0" smtClean="0"/>
              <a:t> love is the </a:t>
            </a:r>
            <a:r>
              <a:rPr lang="nl-BE" dirty="0" err="1" smtClean="0"/>
              <a:t>whole</a:t>
            </a:r>
            <a:r>
              <a:rPr lang="nl-BE" dirty="0" smtClean="0"/>
              <a:t> </a:t>
            </a:r>
            <a:r>
              <a:rPr lang="nl-BE" dirty="0" err="1" smtClean="0"/>
              <a:t>being</a:t>
            </a:r>
            <a:endParaRPr lang="nl-BE" dirty="0" smtClean="0"/>
          </a:p>
          <a:p>
            <a:endParaRPr lang="nl-BE" dirty="0"/>
          </a:p>
        </p:txBody>
      </p:sp>
    </p:spTree>
    <p:extLst>
      <p:ext uri="{BB962C8B-B14F-4D97-AF65-F5344CB8AC3E}">
        <p14:creationId xmlns:p14="http://schemas.microsoft.com/office/powerpoint/2010/main" val="944155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kern="0" dirty="0"/>
              <a:t>8 .Treasures for life quality. Art of living.</a:t>
            </a:r>
            <a:endParaRPr lang="nl-BE" b="1" dirty="0"/>
          </a:p>
        </p:txBody>
      </p:sp>
      <p:sp>
        <p:nvSpPr>
          <p:cNvPr id="3" name="Content Placeholder 2"/>
          <p:cNvSpPr>
            <a:spLocks noGrp="1"/>
          </p:cNvSpPr>
          <p:nvPr>
            <p:ph sz="half" idx="1"/>
          </p:nvPr>
        </p:nvSpPr>
        <p:spPr>
          <a:xfrm>
            <a:off x="467544" y="1988840"/>
            <a:ext cx="3528392" cy="4525963"/>
          </a:xfrm>
        </p:spPr>
        <p:txBody>
          <a:bodyPr>
            <a:normAutofit/>
          </a:bodyPr>
          <a:lstStyle/>
          <a:p>
            <a:pPr marL="0" lvl="0" indent="0">
              <a:buNone/>
            </a:pPr>
            <a:r>
              <a:rPr lang="nl-BE" sz="2600" dirty="0" smtClean="0">
                <a:solidFill>
                  <a:prstClr val="black"/>
                </a:solidFill>
              </a:rPr>
              <a:t>INTUITION</a:t>
            </a:r>
          </a:p>
          <a:p>
            <a:pPr marL="0" lvl="0" indent="0">
              <a:buNone/>
            </a:pPr>
            <a:r>
              <a:rPr lang="nl-BE" sz="2600" dirty="0" smtClean="0">
                <a:solidFill>
                  <a:prstClr val="black"/>
                </a:solidFill>
              </a:rPr>
              <a:t>IMAGINATION</a:t>
            </a:r>
          </a:p>
          <a:p>
            <a:pPr marL="0" lvl="0" indent="0">
              <a:buNone/>
            </a:pPr>
            <a:r>
              <a:rPr lang="nl-BE" sz="2600" dirty="0" smtClean="0">
                <a:solidFill>
                  <a:prstClr val="black"/>
                </a:solidFill>
              </a:rPr>
              <a:t>CREATIVITY</a:t>
            </a:r>
          </a:p>
          <a:p>
            <a:pPr marL="0" lvl="0" indent="0">
              <a:buNone/>
            </a:pPr>
            <a:r>
              <a:rPr lang="nl-BE" sz="2600" dirty="0" smtClean="0">
                <a:solidFill>
                  <a:prstClr val="black"/>
                </a:solidFill>
              </a:rPr>
              <a:t>HUMOR</a:t>
            </a:r>
            <a:endParaRPr lang="nl-BE" sz="2600" dirty="0">
              <a:solidFill>
                <a:prstClr val="black"/>
              </a:solidFill>
            </a:endParaRPr>
          </a:p>
          <a:p>
            <a:pPr marL="0" lvl="0" indent="0">
              <a:buNone/>
            </a:pPr>
            <a:r>
              <a:rPr lang="nl-BE" sz="2600" smtClean="0">
                <a:solidFill>
                  <a:prstClr val="black"/>
                </a:solidFill>
              </a:rPr>
              <a:t>PLAYFULNESS </a:t>
            </a:r>
            <a:endParaRPr lang="nl-BE" sz="2600" dirty="0">
              <a:solidFill>
                <a:prstClr val="black"/>
              </a:solidFill>
            </a:endParaRPr>
          </a:p>
          <a:p>
            <a:pPr marL="0" lvl="0" indent="0">
              <a:buNone/>
            </a:pPr>
            <a:r>
              <a:rPr lang="nl-BE" sz="2600" dirty="0" smtClean="0">
                <a:solidFill>
                  <a:prstClr val="black"/>
                </a:solidFill>
              </a:rPr>
              <a:t>DISCIPLINE</a:t>
            </a:r>
            <a:endParaRPr lang="nl-BE" sz="2600" dirty="0">
              <a:solidFill>
                <a:prstClr val="black"/>
              </a:solidFill>
            </a:endParaRPr>
          </a:p>
          <a:p>
            <a:pPr marL="0" indent="0">
              <a:buNone/>
            </a:pPr>
            <a:r>
              <a:rPr lang="nl-BE" sz="2600" dirty="0">
                <a:solidFill>
                  <a:prstClr val="black"/>
                </a:solidFill>
              </a:rPr>
              <a:t>GRATITUDE</a:t>
            </a:r>
          </a:p>
          <a:p>
            <a:pPr marL="0" lvl="0" indent="0">
              <a:buNone/>
            </a:pPr>
            <a:r>
              <a:rPr lang="nl-BE" sz="2600" dirty="0" smtClean="0">
                <a:solidFill>
                  <a:prstClr val="black"/>
                </a:solidFill>
              </a:rPr>
              <a:t>TRANSCENDENCE</a:t>
            </a:r>
            <a:endParaRPr lang="nl-BE" sz="2600" dirty="0">
              <a:solidFill>
                <a:prstClr val="black"/>
              </a:solidFill>
            </a:endParaRPr>
          </a:p>
          <a:p>
            <a:endParaRPr lang="nl-BE"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75856" y="1825875"/>
            <a:ext cx="5756368" cy="434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625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332656"/>
            <a:ext cx="8229600" cy="1143000"/>
          </a:xfrm>
        </p:spPr>
        <p:txBody>
          <a:bodyPr>
            <a:normAutofit/>
          </a:bodyPr>
          <a:lstStyle/>
          <a:p>
            <a:r>
              <a:rPr lang="en-US" sz="2900" b="1" cap="none" dirty="0" smtClean="0">
                <a:solidFill>
                  <a:prstClr val="black"/>
                </a:solidFill>
                <a:latin typeface="Calibri"/>
              </a:rPr>
              <a:t>One </a:t>
            </a:r>
            <a:r>
              <a:rPr lang="en-US" sz="2900" b="1" cap="none" dirty="0">
                <a:solidFill>
                  <a:prstClr val="black"/>
                </a:solidFill>
                <a:latin typeface="Calibri"/>
              </a:rPr>
              <a:t>year course </a:t>
            </a:r>
            <a:br>
              <a:rPr lang="en-US" sz="2900" b="1" cap="none" dirty="0">
                <a:solidFill>
                  <a:prstClr val="black"/>
                </a:solidFill>
                <a:latin typeface="Calibri"/>
              </a:rPr>
            </a:br>
            <a:r>
              <a:rPr lang="en-US" sz="2900" b="1" cap="none" dirty="0" smtClean="0">
                <a:solidFill>
                  <a:prstClr val="black"/>
                </a:solidFill>
                <a:latin typeface="Calibri"/>
              </a:rPr>
              <a:t>in </a:t>
            </a:r>
            <a:r>
              <a:rPr lang="en-US" sz="2900" b="1" cap="none" dirty="0">
                <a:solidFill>
                  <a:prstClr val="black"/>
                </a:solidFill>
                <a:latin typeface="Calibri"/>
              </a:rPr>
              <a:t>an electronic  learning environment</a:t>
            </a:r>
            <a:endParaRPr lang="nl-BE" dirty="0"/>
          </a:p>
        </p:txBody>
      </p:sp>
      <p:sp>
        <p:nvSpPr>
          <p:cNvPr id="6" name="Content Placeholder 5"/>
          <p:cNvSpPr>
            <a:spLocks noGrp="1"/>
          </p:cNvSpPr>
          <p:nvPr>
            <p:ph idx="1"/>
          </p:nvPr>
        </p:nvSpPr>
        <p:spPr>
          <a:xfrm>
            <a:off x="879401" y="1916832"/>
            <a:ext cx="8229600" cy="4525963"/>
          </a:xfrm>
        </p:spPr>
        <p:txBody>
          <a:bodyPr>
            <a:normAutofit fontScale="92500" lnSpcReduction="20000"/>
          </a:bodyPr>
          <a:lstStyle/>
          <a:p>
            <a:pPr marL="360363" lvl="0" indent="0">
              <a:spcBef>
                <a:spcPct val="20000"/>
              </a:spcBef>
              <a:buClrTx/>
              <a:buSzTx/>
              <a:buNone/>
            </a:pPr>
            <a:r>
              <a:rPr lang="en-US" dirty="0" smtClean="0">
                <a:solidFill>
                  <a:prstClr val="black"/>
                </a:solidFill>
                <a:latin typeface="Calibri"/>
              </a:rPr>
              <a:t>Everything is ONLINE (login password)</a:t>
            </a:r>
          </a:p>
          <a:p>
            <a:pPr marL="360363" lvl="0" indent="0">
              <a:buNone/>
            </a:pPr>
            <a:r>
              <a:rPr lang="en-US" dirty="0" smtClean="0">
                <a:solidFill>
                  <a:prstClr val="black"/>
                </a:solidFill>
                <a:latin typeface="Calibri"/>
              </a:rPr>
              <a:t>Powerful </a:t>
            </a:r>
            <a:r>
              <a:rPr lang="en-US" dirty="0">
                <a:solidFill>
                  <a:prstClr val="black"/>
                </a:solidFill>
                <a:latin typeface="Calibri"/>
              </a:rPr>
              <a:t>set of web-based tools for an array of </a:t>
            </a:r>
            <a:r>
              <a:rPr lang="en-US" dirty="0" smtClean="0">
                <a:solidFill>
                  <a:prstClr val="black"/>
                </a:solidFill>
                <a:latin typeface="Calibri"/>
              </a:rPr>
              <a:t>activities. (</a:t>
            </a:r>
            <a:r>
              <a:rPr lang="en-US" dirty="0" smtClean="0">
                <a:solidFill>
                  <a:prstClr val="black"/>
                </a:solidFill>
              </a:rPr>
              <a:t>Course </a:t>
            </a:r>
            <a:r>
              <a:rPr lang="en-US" dirty="0">
                <a:solidFill>
                  <a:prstClr val="black"/>
                </a:solidFill>
              </a:rPr>
              <a:t>management by </a:t>
            </a:r>
            <a:r>
              <a:rPr lang="en-US" dirty="0" smtClean="0">
                <a:solidFill>
                  <a:prstClr val="black"/>
                </a:solidFill>
              </a:rPr>
              <a:t>Moodle)</a:t>
            </a:r>
          </a:p>
          <a:p>
            <a:pPr marL="360363" lvl="0" indent="0">
              <a:buNone/>
            </a:pPr>
            <a:r>
              <a:rPr lang="en-US" dirty="0" smtClean="0">
                <a:solidFill>
                  <a:prstClr val="black"/>
                </a:solidFill>
                <a:latin typeface="Calibri"/>
              </a:rPr>
              <a:t>Articles</a:t>
            </a:r>
          </a:p>
          <a:p>
            <a:pPr marL="360363" lvl="0" indent="0">
              <a:buNone/>
            </a:pPr>
            <a:r>
              <a:rPr lang="en-US" dirty="0" smtClean="0">
                <a:solidFill>
                  <a:prstClr val="black"/>
                </a:solidFill>
                <a:latin typeface="Calibri"/>
              </a:rPr>
              <a:t>Video’s</a:t>
            </a:r>
          </a:p>
          <a:p>
            <a:pPr marL="360363" lvl="0" indent="0">
              <a:buNone/>
            </a:pPr>
            <a:r>
              <a:rPr lang="en-US" dirty="0" smtClean="0">
                <a:solidFill>
                  <a:prstClr val="black"/>
                </a:solidFill>
                <a:latin typeface="Calibri"/>
              </a:rPr>
              <a:t>Internet links</a:t>
            </a:r>
          </a:p>
          <a:p>
            <a:pPr marL="360363" lvl="0" indent="0">
              <a:buNone/>
            </a:pPr>
            <a:r>
              <a:rPr lang="en-US" dirty="0" smtClean="0">
                <a:solidFill>
                  <a:prstClr val="black"/>
                </a:solidFill>
                <a:latin typeface="Calibri"/>
              </a:rPr>
              <a:t>Discussion Forum</a:t>
            </a:r>
          </a:p>
          <a:p>
            <a:pPr marL="360363" lvl="0" indent="0">
              <a:buNone/>
            </a:pPr>
            <a:r>
              <a:rPr lang="en-US" dirty="0" smtClean="0">
                <a:solidFill>
                  <a:prstClr val="black"/>
                </a:solidFill>
                <a:latin typeface="Calibri"/>
              </a:rPr>
              <a:t>Reflection Forum</a:t>
            </a:r>
          </a:p>
          <a:p>
            <a:pPr marL="360363" lvl="0" indent="0">
              <a:buNone/>
            </a:pPr>
            <a:r>
              <a:rPr lang="en-US" dirty="0" smtClean="0">
                <a:solidFill>
                  <a:prstClr val="black"/>
                </a:solidFill>
                <a:latin typeface="Calibri"/>
              </a:rPr>
              <a:t>Chat-room</a:t>
            </a:r>
          </a:p>
          <a:p>
            <a:pPr marL="360363" lvl="0" indent="0">
              <a:buNone/>
            </a:pPr>
            <a:r>
              <a:rPr lang="en-US" dirty="0" smtClean="0">
                <a:solidFill>
                  <a:prstClr val="black"/>
                </a:solidFill>
                <a:latin typeface="Calibri"/>
              </a:rPr>
              <a:t>Skype</a:t>
            </a:r>
            <a:endParaRPr lang="en-US" dirty="0">
              <a:solidFill>
                <a:prstClr val="black"/>
              </a:solidFill>
              <a:latin typeface="Calibri"/>
            </a:endParaRPr>
          </a:p>
          <a:p>
            <a:pPr marL="360363" lvl="0" indent="0">
              <a:spcBef>
                <a:spcPct val="20000"/>
              </a:spcBef>
              <a:buClrTx/>
              <a:buSzTx/>
              <a:buNone/>
            </a:pPr>
            <a:endParaRPr lang="nl-BE" dirty="0">
              <a:solidFill>
                <a:prstClr val="black"/>
              </a:solidFill>
              <a:latin typeface="Calibri"/>
            </a:endParaRPr>
          </a:p>
          <a:p>
            <a:endParaRPr lang="nl-BE" dirty="0"/>
          </a:p>
        </p:txBody>
      </p:sp>
      <p:pic>
        <p:nvPicPr>
          <p:cNvPr id="7" name="Afbeelding 4" descr="LLP_Logo_JP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353174"/>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4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3185120"/>
          </a:xfrm>
        </p:spPr>
        <p:txBody>
          <a:bodyPr>
            <a:normAutofit fontScale="90000"/>
          </a:bodyPr>
          <a:lstStyle/>
          <a:p>
            <a:r>
              <a:rPr lang="en-US" sz="3100" dirty="0">
                <a:solidFill>
                  <a:prstClr val="black"/>
                </a:solidFill>
                <a:latin typeface="Calibri"/>
              </a:rPr>
              <a:t>4</a:t>
            </a:r>
            <a:r>
              <a:rPr lang="en-US" sz="3100" dirty="0" smtClean="0">
                <a:solidFill>
                  <a:prstClr val="black"/>
                </a:solidFill>
                <a:latin typeface="Calibri"/>
              </a:rPr>
              <a:t>. </a:t>
            </a:r>
            <a:r>
              <a:rPr lang="en-US" sz="3100" dirty="0">
                <a:solidFill>
                  <a:prstClr val="black"/>
                </a:solidFill>
                <a:latin typeface="Calibri"/>
              </a:rPr>
              <a:t>Positive Psychology. </a:t>
            </a:r>
            <a:br>
              <a:rPr lang="en-US" sz="3100" dirty="0">
                <a:solidFill>
                  <a:prstClr val="black"/>
                </a:solidFill>
                <a:latin typeface="Calibri"/>
              </a:rPr>
            </a:br>
            <a:r>
              <a:rPr lang="en-US" sz="3100" dirty="0">
                <a:solidFill>
                  <a:srgbClr val="292934"/>
                </a:solidFill>
                <a:latin typeface="Calibri" pitchFamily="34" charset="0"/>
                <a:cs typeface="Calibri" pitchFamily="34" charset="0"/>
              </a:rPr>
              <a:t>Leads to a process-oriented approach to human strengths,</a:t>
            </a:r>
            <a:r>
              <a:rPr lang="en-US" sz="3100" dirty="0">
                <a:solidFill>
                  <a:prstClr val="black"/>
                </a:solidFill>
                <a:latin typeface="Calibri" pitchFamily="34" charset="0"/>
                <a:cs typeface="Calibri" pitchFamily="34" charset="0"/>
              </a:rPr>
              <a:t> talents and virtues</a:t>
            </a:r>
            <a:r>
              <a:rPr lang="en-US" sz="3100" dirty="0">
                <a:solidFill>
                  <a:srgbClr val="292934"/>
                </a:solidFill>
                <a:latin typeface="Calibri" pitchFamily="34" charset="0"/>
                <a:cs typeface="Calibri" pitchFamily="34" charset="0"/>
              </a:rPr>
              <a:t>. </a:t>
            </a:r>
            <a:br>
              <a:rPr lang="en-US" sz="3100" dirty="0">
                <a:solidFill>
                  <a:srgbClr val="292934"/>
                </a:solidFill>
                <a:latin typeface="Calibri" pitchFamily="34" charset="0"/>
                <a:cs typeface="Calibri" pitchFamily="34" charset="0"/>
              </a:rPr>
            </a:br>
            <a:r>
              <a:rPr lang="en-US" sz="3100" dirty="0">
                <a:solidFill>
                  <a:srgbClr val="292934"/>
                </a:solidFill>
                <a:latin typeface="Calibri" pitchFamily="34" charset="0"/>
                <a:cs typeface="Calibri" pitchFamily="34" charset="0"/>
              </a:rPr>
              <a:t/>
            </a:r>
            <a:br>
              <a:rPr lang="en-US" sz="3100" dirty="0">
                <a:solidFill>
                  <a:srgbClr val="292934"/>
                </a:solidFill>
                <a:latin typeface="Calibri" pitchFamily="34" charset="0"/>
                <a:cs typeface="Calibri" pitchFamily="34" charset="0"/>
              </a:rPr>
            </a:br>
            <a:r>
              <a:rPr lang="en-US" sz="3100" dirty="0">
                <a:solidFill>
                  <a:srgbClr val="292934"/>
                </a:solidFill>
                <a:latin typeface="Calibri" pitchFamily="34" charset="0"/>
                <a:cs typeface="Calibri" pitchFamily="34" charset="0"/>
              </a:rPr>
              <a:t>It should not be understood as a call to ignore negative aspects of human experience. But rather how positive and negative experiences may be interrelated. </a:t>
            </a:r>
            <a:br>
              <a:rPr lang="en-US" sz="3100" dirty="0">
                <a:solidFill>
                  <a:srgbClr val="292934"/>
                </a:solidFill>
                <a:latin typeface="Calibri" pitchFamily="34" charset="0"/>
                <a:cs typeface="Calibri" pitchFamily="34" charset="0"/>
              </a:rPr>
            </a:br>
            <a:r>
              <a:rPr lang="en-US" sz="3100" dirty="0">
                <a:solidFill>
                  <a:srgbClr val="292934"/>
                </a:solidFill>
                <a:latin typeface="Calibri" pitchFamily="34" charset="0"/>
                <a:cs typeface="Calibri" pitchFamily="34" charset="0"/>
              </a:rPr>
              <a:t/>
            </a:r>
            <a:br>
              <a:rPr lang="en-US" sz="3100" dirty="0">
                <a:solidFill>
                  <a:srgbClr val="292934"/>
                </a:solidFill>
                <a:latin typeface="Calibri" pitchFamily="34" charset="0"/>
                <a:cs typeface="Calibri" pitchFamily="34" charset="0"/>
              </a:rPr>
            </a:br>
            <a:r>
              <a:rPr lang="en-US" sz="3100" dirty="0" err="1">
                <a:solidFill>
                  <a:srgbClr val="292934"/>
                </a:solidFill>
                <a:latin typeface="Calibri" pitchFamily="34" charset="0"/>
                <a:cs typeface="Calibri" pitchFamily="34" charset="0"/>
              </a:rPr>
              <a:t>Gendlin</a:t>
            </a:r>
            <a:r>
              <a:rPr lang="en-US" sz="3100" dirty="0">
                <a:solidFill>
                  <a:srgbClr val="292934"/>
                </a:solidFill>
                <a:latin typeface="Calibri" pitchFamily="34" charset="0"/>
                <a:cs typeface="Calibri" pitchFamily="34" charset="0"/>
              </a:rPr>
              <a:t>: “</a:t>
            </a:r>
            <a:r>
              <a:rPr lang="en-US" sz="3100" i="1" dirty="0">
                <a:solidFill>
                  <a:srgbClr val="292934"/>
                </a:solidFill>
                <a:latin typeface="Calibri" pitchFamily="34" charset="0"/>
                <a:cs typeface="Calibri" pitchFamily="34" charset="0"/>
              </a:rPr>
              <a:t>Every bad feeling is potential energy toward a more right way of being if you give it space to move toward its rightness</a:t>
            </a:r>
            <a:r>
              <a:rPr lang="en-US" sz="3100" dirty="0">
                <a:solidFill>
                  <a:srgbClr val="292934"/>
                </a:solidFill>
                <a:latin typeface="Calibri" pitchFamily="34" charset="0"/>
                <a:cs typeface="Calibri" pitchFamily="34" charset="0"/>
              </a:rPr>
              <a:t>."</a:t>
            </a:r>
            <a:r>
              <a:rPr lang="nl-BE" sz="3200" dirty="0">
                <a:solidFill>
                  <a:srgbClr val="292934"/>
                </a:solidFill>
                <a:latin typeface="Calibri" pitchFamily="34" charset="0"/>
                <a:cs typeface="Calibri" pitchFamily="34" charset="0"/>
              </a:rPr>
              <a:t/>
            </a:r>
            <a:br>
              <a:rPr lang="nl-BE" sz="3200" dirty="0">
                <a:solidFill>
                  <a:srgbClr val="292934"/>
                </a:solidFill>
                <a:latin typeface="Calibri" pitchFamily="34" charset="0"/>
                <a:cs typeface="Calibri" pitchFamily="34" charset="0"/>
              </a:rPr>
            </a:br>
            <a:endParaRPr lang="nl-BE" dirty="0"/>
          </a:p>
        </p:txBody>
      </p:sp>
      <p:sp>
        <p:nvSpPr>
          <p:cNvPr id="5" name="Subtitle 4"/>
          <p:cNvSpPr>
            <a:spLocks noGrp="1"/>
          </p:cNvSpPr>
          <p:nvPr>
            <p:ph type="subTitle" idx="1"/>
          </p:nvPr>
        </p:nvSpPr>
        <p:spPr>
          <a:xfrm>
            <a:off x="-972616" y="6858000"/>
            <a:ext cx="6172200" cy="1371600"/>
          </a:xfrm>
        </p:spPr>
        <p:txBody>
          <a:bodyPr/>
          <a:lstStyle/>
          <a:p>
            <a:endParaRPr lang="nl-BE" dirty="0"/>
          </a:p>
        </p:txBody>
      </p:sp>
    </p:spTree>
    <p:extLst>
      <p:ext uri="{BB962C8B-B14F-4D97-AF65-F5344CB8AC3E}">
        <p14:creationId xmlns:p14="http://schemas.microsoft.com/office/powerpoint/2010/main" val="3043781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7467600" cy="1143000"/>
          </a:xfrm>
        </p:spPr>
        <p:txBody>
          <a:bodyPr>
            <a:normAutofit fontScale="90000"/>
          </a:bodyPr>
          <a:lstStyle/>
          <a:p>
            <a:r>
              <a:rPr lang="en-US" sz="2900" b="1" cap="none" dirty="0" smtClean="0">
                <a:solidFill>
                  <a:prstClr val="black"/>
                </a:solidFill>
                <a:latin typeface="Calibri"/>
              </a:rPr>
              <a:t>			</a:t>
            </a:r>
            <a:r>
              <a:rPr lang="en-US" sz="2900" b="1" cap="none" dirty="0">
                <a:solidFill>
                  <a:prstClr val="black"/>
                </a:solidFill>
                <a:latin typeface="Calibri"/>
              </a:rPr>
              <a:t>O</a:t>
            </a:r>
            <a:r>
              <a:rPr lang="en-US" sz="2900" b="1" cap="none" dirty="0" smtClean="0">
                <a:solidFill>
                  <a:prstClr val="black"/>
                </a:solidFill>
                <a:latin typeface="Calibri"/>
              </a:rPr>
              <a:t>ne </a:t>
            </a:r>
            <a:r>
              <a:rPr lang="en-US" sz="2900" b="1" cap="none" dirty="0">
                <a:solidFill>
                  <a:prstClr val="black"/>
                </a:solidFill>
                <a:latin typeface="Calibri"/>
              </a:rPr>
              <a:t>year course </a:t>
            </a:r>
            <a:br>
              <a:rPr lang="en-US" sz="2900" b="1" cap="none" dirty="0">
                <a:solidFill>
                  <a:prstClr val="black"/>
                </a:solidFill>
                <a:latin typeface="Calibri"/>
              </a:rPr>
            </a:br>
            <a:r>
              <a:rPr lang="en-US" sz="2900" b="1" cap="none" dirty="0">
                <a:solidFill>
                  <a:prstClr val="black"/>
                </a:solidFill>
                <a:latin typeface="Calibri"/>
              </a:rPr>
              <a:t>		in an electronic  learning environment</a:t>
            </a:r>
            <a:endParaRPr lang="nl-BE" dirty="0"/>
          </a:p>
        </p:txBody>
      </p:sp>
      <p:sp>
        <p:nvSpPr>
          <p:cNvPr id="5" name="Content Placeholder 4"/>
          <p:cNvSpPr>
            <a:spLocks noGrp="1"/>
          </p:cNvSpPr>
          <p:nvPr>
            <p:ph sz="quarter" idx="1"/>
          </p:nvPr>
        </p:nvSpPr>
        <p:spPr>
          <a:xfrm>
            <a:off x="4644008" y="2276872"/>
            <a:ext cx="4608512" cy="5141168"/>
          </a:xfrm>
        </p:spPr>
        <p:txBody>
          <a:bodyPr>
            <a:normAutofit/>
          </a:bodyPr>
          <a:lstStyle/>
          <a:p>
            <a:pPr marL="0" lvl="0" indent="0">
              <a:spcBef>
                <a:spcPct val="20000"/>
              </a:spcBef>
              <a:buClrTx/>
              <a:buSzTx/>
              <a:buNone/>
            </a:pPr>
            <a:r>
              <a:rPr lang="nl-BE" sz="2200" dirty="0" err="1">
                <a:solidFill>
                  <a:srgbClr val="C00000"/>
                </a:solidFill>
                <a:latin typeface="Calibri"/>
              </a:rPr>
              <a:t>Staff</a:t>
            </a:r>
            <a:r>
              <a:rPr lang="nl-BE" sz="2200" dirty="0">
                <a:solidFill>
                  <a:srgbClr val="C00000"/>
                </a:solidFill>
                <a:latin typeface="Calibri"/>
              </a:rPr>
              <a:t> members: </a:t>
            </a:r>
          </a:p>
          <a:p>
            <a:pPr marL="342900" lvl="0" indent="-342900">
              <a:spcBef>
                <a:spcPct val="20000"/>
              </a:spcBef>
              <a:buClrTx/>
              <a:buSzTx/>
              <a:buFont typeface="Arial" pitchFamily="34" charset="0"/>
              <a:buChar char="•"/>
            </a:pPr>
            <a:r>
              <a:rPr lang="nl-BE" sz="2200" dirty="0">
                <a:solidFill>
                  <a:srgbClr val="C00000"/>
                </a:solidFill>
                <a:latin typeface="Calibri"/>
              </a:rPr>
              <a:t> Prof. Dr. Mia Leijssen </a:t>
            </a:r>
          </a:p>
          <a:p>
            <a:pPr marL="342900" lvl="0" indent="-342900">
              <a:spcBef>
                <a:spcPct val="20000"/>
              </a:spcBef>
              <a:buClrTx/>
              <a:buSzTx/>
              <a:buFont typeface="Arial" pitchFamily="34" charset="0"/>
              <a:buChar char="•"/>
            </a:pPr>
            <a:r>
              <a:rPr lang="nl-BE" sz="2200" dirty="0">
                <a:solidFill>
                  <a:srgbClr val="C00000"/>
                </a:solidFill>
                <a:latin typeface="Calibri"/>
              </a:rPr>
              <a:t> Claude Missiaen </a:t>
            </a:r>
          </a:p>
          <a:p>
            <a:pPr marL="342900" lvl="0" indent="-342900">
              <a:spcBef>
                <a:spcPct val="20000"/>
              </a:spcBef>
              <a:buClrTx/>
              <a:buSzTx/>
              <a:buFont typeface="Arial" pitchFamily="34" charset="0"/>
              <a:buChar char="•"/>
            </a:pPr>
            <a:r>
              <a:rPr lang="nl-BE" sz="2200" dirty="0" smtClean="0">
                <a:solidFill>
                  <a:srgbClr val="C00000"/>
                </a:solidFill>
                <a:latin typeface="Calibri"/>
              </a:rPr>
              <a:t>Chris </a:t>
            </a:r>
            <a:r>
              <a:rPr lang="nl-BE" sz="2200" dirty="0">
                <a:solidFill>
                  <a:srgbClr val="C00000"/>
                </a:solidFill>
                <a:latin typeface="Calibri"/>
              </a:rPr>
              <a:t>Van de Veire</a:t>
            </a:r>
          </a:p>
          <a:p>
            <a:pPr marL="0" lvl="0" indent="0">
              <a:spcBef>
                <a:spcPct val="20000"/>
              </a:spcBef>
              <a:buClrTx/>
              <a:buSzTx/>
              <a:buNone/>
            </a:pPr>
            <a:r>
              <a:rPr lang="nl-BE" sz="2000" dirty="0" smtClean="0">
                <a:solidFill>
                  <a:srgbClr val="C00000"/>
                </a:solidFill>
                <a:latin typeface="Calibri"/>
              </a:rPr>
              <a:t>Person-</a:t>
            </a:r>
            <a:r>
              <a:rPr lang="nl-BE" sz="2000" dirty="0" err="1" smtClean="0">
                <a:solidFill>
                  <a:srgbClr val="C00000"/>
                </a:solidFill>
                <a:latin typeface="Calibri"/>
              </a:rPr>
              <a:t>Centered</a:t>
            </a:r>
            <a:r>
              <a:rPr lang="nl-BE" sz="2000" dirty="0">
                <a:solidFill>
                  <a:srgbClr val="C00000"/>
                </a:solidFill>
                <a:latin typeface="Calibri"/>
              </a:rPr>
              <a:t>/</a:t>
            </a:r>
          </a:p>
          <a:p>
            <a:pPr marL="0" lvl="0" indent="0">
              <a:spcBef>
                <a:spcPct val="20000"/>
              </a:spcBef>
              <a:buClrTx/>
              <a:buSzTx/>
              <a:buNone/>
            </a:pPr>
            <a:r>
              <a:rPr lang="nl-BE" sz="2000" dirty="0" err="1">
                <a:solidFill>
                  <a:srgbClr val="C00000"/>
                </a:solidFill>
                <a:latin typeface="Calibri"/>
              </a:rPr>
              <a:t>Experiential</a:t>
            </a:r>
            <a:r>
              <a:rPr lang="nl-BE" sz="2000" dirty="0">
                <a:solidFill>
                  <a:srgbClr val="C00000"/>
                </a:solidFill>
                <a:latin typeface="Calibri"/>
              </a:rPr>
              <a:t>/</a:t>
            </a:r>
            <a:r>
              <a:rPr lang="nl-BE" sz="2000" dirty="0" err="1">
                <a:solidFill>
                  <a:srgbClr val="C00000"/>
                </a:solidFill>
                <a:latin typeface="Calibri"/>
              </a:rPr>
              <a:t>Existential</a:t>
            </a:r>
            <a:r>
              <a:rPr lang="nl-BE" sz="2000" dirty="0">
                <a:solidFill>
                  <a:srgbClr val="C00000"/>
                </a:solidFill>
                <a:latin typeface="Calibri"/>
              </a:rPr>
              <a:t> </a:t>
            </a:r>
            <a:r>
              <a:rPr lang="nl-BE" sz="2000" dirty="0" err="1">
                <a:solidFill>
                  <a:srgbClr val="C00000"/>
                </a:solidFill>
                <a:latin typeface="Calibri"/>
              </a:rPr>
              <a:t>therapists</a:t>
            </a:r>
            <a:endParaRPr lang="nl-BE" dirty="0"/>
          </a:p>
        </p:txBody>
      </p:sp>
      <p:sp>
        <p:nvSpPr>
          <p:cNvPr id="6" name="Content Placeholder 5"/>
          <p:cNvSpPr>
            <a:spLocks noGrp="1"/>
          </p:cNvSpPr>
          <p:nvPr>
            <p:ph sz="quarter" idx="2"/>
          </p:nvPr>
        </p:nvSpPr>
        <p:spPr>
          <a:xfrm>
            <a:off x="395536" y="1412776"/>
            <a:ext cx="3657600" cy="5573216"/>
          </a:xfrm>
        </p:spPr>
        <p:txBody>
          <a:bodyPr>
            <a:normAutofit/>
          </a:bodyPr>
          <a:lstStyle/>
          <a:p>
            <a:pPr marL="360363" lvl="0" indent="0">
              <a:spcBef>
                <a:spcPct val="20000"/>
              </a:spcBef>
              <a:buClrTx/>
              <a:buSzTx/>
              <a:buNone/>
            </a:pPr>
            <a:endParaRPr lang="nl-BE" dirty="0">
              <a:solidFill>
                <a:prstClr val="black"/>
              </a:solidFill>
              <a:latin typeface="Calibri"/>
            </a:endParaRPr>
          </a:p>
          <a:p>
            <a:pPr marL="360363" lvl="0" indent="0">
              <a:spcBef>
                <a:spcPct val="20000"/>
              </a:spcBef>
              <a:buClrTx/>
              <a:buSzTx/>
              <a:buNone/>
            </a:pPr>
            <a:r>
              <a:rPr lang="en-US" sz="2800" dirty="0">
                <a:solidFill>
                  <a:prstClr val="black"/>
                </a:solidFill>
                <a:latin typeface="Calibri"/>
              </a:rPr>
              <a:t>Intense, personal </a:t>
            </a:r>
            <a:endParaRPr lang="en-US" sz="2800" dirty="0" smtClean="0">
              <a:solidFill>
                <a:prstClr val="black"/>
              </a:solidFill>
              <a:latin typeface="Calibri"/>
            </a:endParaRPr>
          </a:p>
          <a:p>
            <a:pPr marL="360363" lvl="0" indent="0">
              <a:spcBef>
                <a:spcPct val="20000"/>
              </a:spcBef>
              <a:buClrTx/>
              <a:buSzTx/>
              <a:buNone/>
            </a:pPr>
            <a:r>
              <a:rPr lang="en-US" sz="2800" dirty="0" smtClean="0">
                <a:solidFill>
                  <a:prstClr val="black"/>
                </a:solidFill>
                <a:latin typeface="Calibri"/>
              </a:rPr>
              <a:t>and </a:t>
            </a:r>
            <a:r>
              <a:rPr lang="en-US" sz="2800" dirty="0">
                <a:solidFill>
                  <a:prstClr val="black"/>
                </a:solidFill>
                <a:latin typeface="Calibri"/>
              </a:rPr>
              <a:t>encouraging follow-up by the staff and </a:t>
            </a:r>
            <a:r>
              <a:rPr lang="en-US" sz="2800" dirty="0" smtClean="0">
                <a:solidFill>
                  <a:prstClr val="black"/>
                </a:solidFill>
                <a:latin typeface="Calibri"/>
              </a:rPr>
              <a:t>mentors </a:t>
            </a:r>
          </a:p>
          <a:p>
            <a:pPr marL="360363" lvl="0" indent="0">
              <a:spcBef>
                <a:spcPct val="20000"/>
              </a:spcBef>
              <a:buClrTx/>
              <a:buSzTx/>
              <a:buNone/>
            </a:pPr>
            <a:endParaRPr lang="en-US" dirty="0">
              <a:solidFill>
                <a:prstClr val="black"/>
              </a:solidFill>
              <a:latin typeface="Calibri"/>
            </a:endParaRPr>
          </a:p>
          <a:p>
            <a:pPr marL="360363" lvl="0" indent="0">
              <a:spcBef>
                <a:spcPct val="20000"/>
              </a:spcBef>
              <a:buClrTx/>
              <a:buSzTx/>
              <a:buNone/>
            </a:pPr>
            <a:r>
              <a:rPr lang="en-US" dirty="0" smtClean="0">
                <a:solidFill>
                  <a:prstClr val="black"/>
                </a:solidFill>
                <a:latin typeface="Calibri"/>
              </a:rPr>
              <a:t>Only online contact</a:t>
            </a:r>
            <a:endParaRPr lang="en-US" dirty="0">
              <a:solidFill>
                <a:prstClr val="black"/>
              </a:solidFill>
              <a:latin typeface="Calibri"/>
            </a:endParaRPr>
          </a:p>
          <a:p>
            <a:endParaRPr lang="nl-BE" dirty="0"/>
          </a:p>
        </p:txBody>
      </p:sp>
      <p:pic>
        <p:nvPicPr>
          <p:cNvPr id="7" name="Afbeelding 4" descr="LLP_Logo_JP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3174"/>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91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24544" y="332656"/>
            <a:ext cx="8229600" cy="1143000"/>
          </a:xfrm>
        </p:spPr>
        <p:txBody>
          <a:bodyPr/>
          <a:lstStyle/>
          <a:p>
            <a:r>
              <a:rPr lang="en-US" sz="2600" b="1" dirty="0">
                <a:solidFill>
                  <a:prstClr val="black"/>
                </a:solidFill>
              </a:rPr>
              <a:t>One year course </a:t>
            </a:r>
            <a:br>
              <a:rPr lang="en-US" sz="2600" b="1" dirty="0">
                <a:solidFill>
                  <a:prstClr val="black"/>
                </a:solidFill>
              </a:rPr>
            </a:br>
            <a:r>
              <a:rPr lang="en-US" sz="2600" b="1" dirty="0">
                <a:solidFill>
                  <a:prstClr val="black"/>
                </a:solidFill>
              </a:rPr>
              <a:t>		in an electronic  learning </a:t>
            </a:r>
            <a:r>
              <a:rPr lang="en-US" sz="2600" b="1" dirty="0" smtClean="0">
                <a:solidFill>
                  <a:prstClr val="black"/>
                </a:solidFill>
              </a:rPr>
              <a:t>environment</a:t>
            </a:r>
            <a:endParaRPr lang="nl-BE" dirty="0"/>
          </a:p>
        </p:txBody>
      </p:sp>
      <p:sp>
        <p:nvSpPr>
          <p:cNvPr id="6" name="Content Placeholder 5"/>
          <p:cNvSpPr>
            <a:spLocks noGrp="1"/>
          </p:cNvSpPr>
          <p:nvPr>
            <p:ph idx="1"/>
          </p:nvPr>
        </p:nvSpPr>
        <p:spPr>
          <a:xfrm>
            <a:off x="683568" y="1855365"/>
            <a:ext cx="8229600" cy="4525963"/>
          </a:xfrm>
        </p:spPr>
        <p:txBody>
          <a:bodyPr>
            <a:normAutofit fontScale="92500" lnSpcReduction="20000"/>
          </a:bodyPr>
          <a:lstStyle/>
          <a:p>
            <a:pPr marL="0" indent="0">
              <a:buNone/>
            </a:pPr>
            <a:r>
              <a:rPr lang="en-US" dirty="0">
                <a:solidFill>
                  <a:prstClr val="black"/>
                </a:solidFill>
                <a:ea typeface="+mj-ea"/>
                <a:cs typeface="+mj-cs"/>
              </a:rPr>
              <a:t>Admission: bachelor in human </a:t>
            </a:r>
            <a:r>
              <a:rPr lang="en-US" dirty="0" smtClean="0">
                <a:solidFill>
                  <a:prstClr val="black"/>
                </a:solidFill>
                <a:ea typeface="+mj-ea"/>
                <a:cs typeface="+mj-cs"/>
              </a:rPr>
              <a:t>sciences</a:t>
            </a:r>
          </a:p>
          <a:p>
            <a:pPr marL="0" indent="0">
              <a:buNone/>
            </a:pPr>
            <a:r>
              <a:rPr lang="en-US" dirty="0" smtClean="0"/>
              <a:t>Selection </a:t>
            </a:r>
            <a:r>
              <a:rPr lang="en-US" dirty="0"/>
              <a:t>on the basis of motivation and working context. </a:t>
            </a:r>
            <a:endParaRPr lang="en-US" dirty="0" smtClean="0"/>
          </a:p>
          <a:p>
            <a:pPr marL="0" indent="0">
              <a:buNone/>
            </a:pPr>
            <a:r>
              <a:rPr lang="en-US" dirty="0"/>
              <a:t>P</a:t>
            </a:r>
            <a:r>
              <a:rPr lang="en-US" dirty="0" smtClean="0"/>
              <a:t>articipants from different backgrounds: psychotherapists, medical doctors, PHD in philosophy, business, magistrate, nursery…  </a:t>
            </a:r>
          </a:p>
          <a:p>
            <a:pPr marL="0" indent="0">
              <a:buNone/>
            </a:pPr>
            <a:endParaRPr lang="en-US" dirty="0"/>
          </a:p>
          <a:p>
            <a:endParaRPr lang="en-US" dirty="0"/>
          </a:p>
          <a:p>
            <a:pPr marL="0" indent="0">
              <a:buNone/>
            </a:pPr>
            <a:r>
              <a:rPr lang="en-US" dirty="0"/>
              <a:t>The training leads to  </a:t>
            </a:r>
            <a:r>
              <a:rPr lang="en-US" b="1" dirty="0" smtClean="0">
                <a:solidFill>
                  <a:srgbClr val="C00000"/>
                </a:solidFill>
              </a:rPr>
              <a:t>University Leuven</a:t>
            </a:r>
            <a:r>
              <a:rPr lang="en-US" b="1" dirty="0">
                <a:solidFill>
                  <a:srgbClr val="C00000"/>
                </a:solidFill>
              </a:rPr>
              <a:t> Certificate </a:t>
            </a:r>
            <a:r>
              <a:rPr lang="en-US" b="1" dirty="0" smtClean="0">
                <a:solidFill>
                  <a:srgbClr val="C00000"/>
                </a:solidFill>
              </a:rPr>
              <a:t> Counseling </a:t>
            </a:r>
            <a:r>
              <a:rPr lang="en-US" b="1" dirty="0">
                <a:solidFill>
                  <a:srgbClr val="C00000"/>
                </a:solidFill>
              </a:rPr>
              <a:t>in Existential Well-Being</a:t>
            </a:r>
            <a:r>
              <a:rPr lang="en-US" dirty="0"/>
              <a:t>.</a:t>
            </a:r>
          </a:p>
          <a:p>
            <a:endParaRPr lang="nl-BE" dirty="0"/>
          </a:p>
        </p:txBody>
      </p:sp>
      <p:pic>
        <p:nvPicPr>
          <p:cNvPr id="7" name="Afbeelding 4" descr="LLP_Logo_JP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353174"/>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42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prstClr val="black"/>
                </a:solidFill>
              </a:rPr>
              <a:t>One year course </a:t>
            </a:r>
            <a:br>
              <a:rPr lang="en-US" sz="2600" b="1" dirty="0">
                <a:solidFill>
                  <a:prstClr val="black"/>
                </a:solidFill>
              </a:rPr>
            </a:br>
            <a:r>
              <a:rPr lang="en-US" sz="2600" b="1" dirty="0" smtClean="0">
                <a:solidFill>
                  <a:prstClr val="black"/>
                </a:solidFill>
              </a:rPr>
              <a:t>in </a:t>
            </a:r>
            <a:r>
              <a:rPr lang="en-US" sz="2600" b="1" dirty="0">
                <a:solidFill>
                  <a:prstClr val="black"/>
                </a:solidFill>
              </a:rPr>
              <a:t>an electronic  learning environment</a:t>
            </a:r>
            <a:endParaRPr lang="nl-BE" dirty="0"/>
          </a:p>
        </p:txBody>
      </p:sp>
      <p:sp>
        <p:nvSpPr>
          <p:cNvPr id="3" name="Content Placeholder 2"/>
          <p:cNvSpPr>
            <a:spLocks noGrp="1"/>
          </p:cNvSpPr>
          <p:nvPr>
            <p:ph idx="1"/>
          </p:nvPr>
        </p:nvSpPr>
        <p:spPr>
          <a:xfrm>
            <a:off x="755576" y="1916832"/>
            <a:ext cx="8229600" cy="4525963"/>
          </a:xfrm>
        </p:spPr>
        <p:txBody>
          <a:bodyPr/>
          <a:lstStyle/>
          <a:p>
            <a:pPr marL="0" lvl="0" indent="0">
              <a:buNone/>
            </a:pPr>
            <a:r>
              <a:rPr lang="en-US" b="1" dirty="0">
                <a:solidFill>
                  <a:srgbClr val="C00000"/>
                </a:solidFill>
              </a:rPr>
              <a:t>Studying time</a:t>
            </a:r>
            <a:r>
              <a:rPr lang="en-US" dirty="0">
                <a:solidFill>
                  <a:prstClr val="black"/>
                </a:solidFill>
              </a:rPr>
              <a:t>: </a:t>
            </a:r>
            <a:r>
              <a:rPr lang="en-US" dirty="0" smtClean="0">
                <a:solidFill>
                  <a:prstClr val="black"/>
                </a:solidFill>
              </a:rPr>
              <a:t>personal choice </a:t>
            </a:r>
            <a:endParaRPr lang="en-US" dirty="0">
              <a:solidFill>
                <a:prstClr val="black"/>
              </a:solidFill>
            </a:endParaRPr>
          </a:p>
          <a:p>
            <a:pPr lvl="0"/>
            <a:r>
              <a:rPr lang="en-US" dirty="0">
                <a:solidFill>
                  <a:prstClr val="black"/>
                </a:solidFill>
              </a:rPr>
              <a:t>Basic program minimum weekly 5 hours</a:t>
            </a:r>
          </a:p>
          <a:p>
            <a:pPr lvl="0"/>
            <a:r>
              <a:rPr lang="en-US" dirty="0">
                <a:solidFill>
                  <a:prstClr val="black"/>
                </a:solidFill>
              </a:rPr>
              <a:t>Deepening program + weekly 5 hours</a:t>
            </a:r>
          </a:p>
          <a:p>
            <a:pPr lvl="0"/>
            <a:r>
              <a:rPr lang="en-US" dirty="0">
                <a:solidFill>
                  <a:prstClr val="black"/>
                </a:solidFill>
              </a:rPr>
              <a:t>Extension program + weekly 5 </a:t>
            </a:r>
            <a:r>
              <a:rPr lang="en-US" dirty="0" smtClean="0">
                <a:solidFill>
                  <a:prstClr val="black"/>
                </a:solidFill>
              </a:rPr>
              <a:t>hours</a:t>
            </a:r>
          </a:p>
          <a:p>
            <a:pPr marL="0" lvl="0" indent="0">
              <a:buNone/>
            </a:pPr>
            <a:endParaRPr lang="en-US" dirty="0">
              <a:solidFill>
                <a:prstClr val="black"/>
              </a:solidFill>
            </a:endParaRPr>
          </a:p>
          <a:p>
            <a:pPr marL="0" lvl="0" indent="0">
              <a:buNone/>
            </a:pPr>
            <a:r>
              <a:rPr lang="en-US" sz="2800" b="1" dirty="0">
                <a:solidFill>
                  <a:srgbClr val="C00000"/>
                </a:solidFill>
              </a:rPr>
              <a:t>Time efficiency</a:t>
            </a:r>
            <a:r>
              <a:rPr lang="en-US" sz="2800" dirty="0">
                <a:solidFill>
                  <a:prstClr val="black"/>
                </a:solidFill>
              </a:rPr>
              <a:t>:  flexible course ‘attendance</a:t>
            </a:r>
            <a:r>
              <a:rPr lang="en-US" sz="2800" dirty="0" smtClean="0">
                <a:solidFill>
                  <a:prstClr val="black"/>
                </a:solidFill>
              </a:rPr>
              <a:t>’ </a:t>
            </a:r>
          </a:p>
          <a:p>
            <a:pPr marL="0" lvl="0" indent="0">
              <a:buNone/>
            </a:pPr>
            <a:r>
              <a:rPr lang="en-US" sz="2800" dirty="0">
                <a:solidFill>
                  <a:prstClr val="black"/>
                </a:solidFill>
              </a:rPr>
              <a:t>N</a:t>
            </a:r>
            <a:r>
              <a:rPr lang="en-US" sz="2800" dirty="0" smtClean="0">
                <a:solidFill>
                  <a:prstClr val="black"/>
                </a:solidFill>
              </a:rPr>
              <a:t>o </a:t>
            </a:r>
            <a:r>
              <a:rPr lang="en-US" sz="2800" dirty="0">
                <a:solidFill>
                  <a:prstClr val="black"/>
                </a:solidFill>
              </a:rPr>
              <a:t>travel costs nor </a:t>
            </a:r>
            <a:r>
              <a:rPr lang="en-US" sz="2800" dirty="0" smtClean="0">
                <a:solidFill>
                  <a:prstClr val="black"/>
                </a:solidFill>
              </a:rPr>
              <a:t>time</a:t>
            </a:r>
          </a:p>
          <a:p>
            <a:pPr marL="0" lvl="0" indent="0">
              <a:buNone/>
            </a:pPr>
            <a:r>
              <a:rPr lang="en-US" sz="2800" dirty="0" smtClean="0">
                <a:solidFill>
                  <a:prstClr val="black"/>
                </a:solidFill>
              </a:rPr>
              <a:t>Flexible </a:t>
            </a:r>
            <a:r>
              <a:rPr lang="en-US" sz="2800" dirty="0">
                <a:solidFill>
                  <a:prstClr val="black"/>
                </a:solidFill>
              </a:rPr>
              <a:t>combination </a:t>
            </a:r>
            <a:r>
              <a:rPr lang="en-US" sz="2800" dirty="0" smtClean="0">
                <a:solidFill>
                  <a:prstClr val="black"/>
                </a:solidFill>
              </a:rPr>
              <a:t>work/family/study</a:t>
            </a:r>
            <a:endParaRPr lang="nl-BE" sz="2800" dirty="0">
              <a:solidFill>
                <a:prstClr val="black"/>
              </a:solidFill>
            </a:endParaRPr>
          </a:p>
          <a:p>
            <a:pPr marL="0" lvl="0" indent="0">
              <a:buNone/>
            </a:pPr>
            <a:endParaRPr lang="en-US" dirty="0">
              <a:solidFill>
                <a:prstClr val="black"/>
              </a:solidFill>
            </a:endParaRPr>
          </a:p>
          <a:p>
            <a:endParaRPr lang="nl-BE" dirty="0"/>
          </a:p>
        </p:txBody>
      </p:sp>
      <p:pic>
        <p:nvPicPr>
          <p:cNvPr id="4" name="Afbeelding 4" descr="LLP_Logo_JP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353174"/>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48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Titel 1"/>
          <p:cNvSpPr>
            <a:spLocks noGrp="1"/>
          </p:cNvSpPr>
          <p:nvPr>
            <p:ph type="title"/>
          </p:nvPr>
        </p:nvSpPr>
        <p:spPr>
          <a:xfrm>
            <a:off x="395536" y="-171400"/>
            <a:ext cx="8229600" cy="1143000"/>
          </a:xfrm>
        </p:spPr>
        <p:txBody>
          <a:bodyPr>
            <a:normAutofit fontScale="90000"/>
          </a:bodyPr>
          <a:lstStyle/>
          <a:p>
            <a:pPr algn="ctr" eaLnBrk="1" hangingPunct="1"/>
            <a:r>
              <a:rPr lang="nl-BE" dirty="0" smtClean="0"/>
              <a:t/>
            </a:r>
            <a:br>
              <a:rPr lang="nl-BE" dirty="0" smtClean="0"/>
            </a:br>
            <a:r>
              <a:rPr lang="nl-BE" dirty="0" err="1" smtClean="0"/>
              <a:t>Strenghts</a:t>
            </a:r>
            <a:r>
              <a:rPr lang="nl-BE" dirty="0" smtClean="0"/>
              <a:t> e-</a:t>
            </a:r>
            <a:r>
              <a:rPr lang="nl-BE" dirty="0" err="1" smtClean="0"/>
              <a:t>learning</a:t>
            </a:r>
            <a:r>
              <a:rPr lang="nl-BE" b="1" dirty="0" smtClean="0"/>
              <a:t/>
            </a:r>
            <a:br>
              <a:rPr lang="nl-BE" b="1" dirty="0" smtClean="0"/>
            </a:br>
            <a:endParaRPr lang="nl-BE" dirty="0" smtClean="0"/>
          </a:p>
        </p:txBody>
      </p:sp>
      <p:sp>
        <p:nvSpPr>
          <p:cNvPr id="16387" name="Tijdelijke aanduiding voor inhoud 2"/>
          <p:cNvSpPr>
            <a:spLocks noGrp="1"/>
          </p:cNvSpPr>
          <p:nvPr>
            <p:ph idx="1"/>
          </p:nvPr>
        </p:nvSpPr>
        <p:spPr>
          <a:xfrm>
            <a:off x="457200" y="908720"/>
            <a:ext cx="8229600" cy="5760640"/>
          </a:xfrm>
        </p:spPr>
        <p:txBody>
          <a:bodyPr>
            <a:normAutofit fontScale="92500" lnSpcReduction="10000"/>
          </a:bodyPr>
          <a:lstStyle/>
          <a:p>
            <a:pPr eaLnBrk="1" hangingPunct="1">
              <a:buFontTx/>
              <a:buNone/>
            </a:pPr>
            <a:r>
              <a:rPr lang="en-US" sz="2000" dirty="0" smtClean="0"/>
              <a:t> </a:t>
            </a:r>
            <a:endParaRPr lang="nl-BE" sz="2800" dirty="0" smtClean="0"/>
          </a:p>
          <a:p>
            <a:r>
              <a:rPr lang="en-US" sz="2800" dirty="0" smtClean="0"/>
              <a:t>Students have interval time to react on the forums. </a:t>
            </a:r>
            <a:r>
              <a:rPr lang="nl-BE" sz="2800" dirty="0" err="1">
                <a:solidFill>
                  <a:prstClr val="black"/>
                </a:solidFill>
              </a:rPr>
              <a:t>This</a:t>
            </a:r>
            <a:r>
              <a:rPr lang="nl-BE" sz="2800" dirty="0">
                <a:solidFill>
                  <a:prstClr val="black"/>
                </a:solidFill>
              </a:rPr>
              <a:t> </a:t>
            </a:r>
            <a:r>
              <a:rPr lang="nl-BE" sz="2800" dirty="0" err="1">
                <a:solidFill>
                  <a:prstClr val="black"/>
                </a:solidFill>
              </a:rPr>
              <a:t>provides</a:t>
            </a:r>
            <a:r>
              <a:rPr lang="nl-BE" sz="2800" dirty="0">
                <a:solidFill>
                  <a:prstClr val="black"/>
                </a:solidFill>
              </a:rPr>
              <a:t> more </a:t>
            </a:r>
            <a:r>
              <a:rPr lang="nl-BE" sz="2800" dirty="0" err="1">
                <a:solidFill>
                  <a:prstClr val="black"/>
                </a:solidFill>
              </a:rPr>
              <a:t>reflection</a:t>
            </a:r>
            <a:r>
              <a:rPr lang="nl-BE" sz="2800" dirty="0">
                <a:solidFill>
                  <a:prstClr val="black"/>
                </a:solidFill>
              </a:rPr>
              <a:t> time. </a:t>
            </a:r>
            <a:endParaRPr lang="en-US" sz="2800" dirty="0" smtClean="0"/>
          </a:p>
          <a:p>
            <a:pPr lvl="0"/>
            <a:r>
              <a:rPr lang="en-US" sz="2800" dirty="0" smtClean="0"/>
              <a:t>Reactions are well-considered, ripe, personal and with great depth and a </a:t>
            </a:r>
            <a:r>
              <a:rPr lang="nl-BE" sz="2800" dirty="0" smtClean="0">
                <a:solidFill>
                  <a:prstClr val="black"/>
                </a:solidFill>
              </a:rPr>
              <a:t>high </a:t>
            </a:r>
            <a:r>
              <a:rPr lang="nl-BE" sz="2800" dirty="0" err="1">
                <a:solidFill>
                  <a:prstClr val="black"/>
                </a:solidFill>
              </a:rPr>
              <a:t>degree</a:t>
            </a:r>
            <a:r>
              <a:rPr lang="nl-BE" sz="2800" dirty="0">
                <a:solidFill>
                  <a:prstClr val="black"/>
                </a:solidFill>
              </a:rPr>
              <a:t> of personal </a:t>
            </a:r>
            <a:r>
              <a:rPr lang="nl-BE" sz="2800" dirty="0" err="1">
                <a:solidFill>
                  <a:prstClr val="black"/>
                </a:solidFill>
              </a:rPr>
              <a:t>involvement</a:t>
            </a:r>
            <a:r>
              <a:rPr lang="nl-BE" sz="2800" dirty="0">
                <a:solidFill>
                  <a:prstClr val="black"/>
                </a:solidFill>
              </a:rPr>
              <a:t>, </a:t>
            </a:r>
            <a:r>
              <a:rPr lang="nl-BE" sz="2800" dirty="0" smtClean="0">
                <a:solidFill>
                  <a:prstClr val="black"/>
                </a:solidFill>
              </a:rPr>
              <a:t>more </a:t>
            </a:r>
            <a:r>
              <a:rPr lang="nl-BE" sz="2800" dirty="0">
                <a:solidFill>
                  <a:prstClr val="black"/>
                </a:solidFill>
              </a:rPr>
              <a:t>in contact </a:t>
            </a:r>
            <a:r>
              <a:rPr lang="nl-BE" sz="2800" dirty="0" err="1">
                <a:solidFill>
                  <a:prstClr val="black"/>
                </a:solidFill>
              </a:rPr>
              <a:t>with</a:t>
            </a:r>
            <a:r>
              <a:rPr lang="nl-BE" sz="2800" dirty="0">
                <a:solidFill>
                  <a:prstClr val="black"/>
                </a:solidFill>
              </a:rPr>
              <a:t> </a:t>
            </a:r>
            <a:r>
              <a:rPr lang="nl-BE" sz="2800" dirty="0" err="1">
                <a:solidFill>
                  <a:prstClr val="black"/>
                </a:solidFill>
              </a:rPr>
              <a:t>what</a:t>
            </a:r>
            <a:r>
              <a:rPr lang="nl-BE" sz="2800" dirty="0">
                <a:solidFill>
                  <a:prstClr val="black"/>
                </a:solidFill>
              </a:rPr>
              <a:t> is </a:t>
            </a:r>
            <a:r>
              <a:rPr lang="nl-BE" sz="2800" dirty="0" err="1">
                <a:solidFill>
                  <a:prstClr val="black"/>
                </a:solidFill>
              </a:rPr>
              <a:t>really</a:t>
            </a:r>
            <a:r>
              <a:rPr lang="nl-BE" sz="2800" dirty="0">
                <a:solidFill>
                  <a:prstClr val="black"/>
                </a:solidFill>
              </a:rPr>
              <a:t>  </a:t>
            </a:r>
            <a:r>
              <a:rPr lang="nl-BE" sz="2800" dirty="0" err="1" smtClean="0">
                <a:solidFill>
                  <a:prstClr val="black"/>
                </a:solidFill>
              </a:rPr>
              <a:t>there</a:t>
            </a:r>
            <a:r>
              <a:rPr lang="nl-BE" sz="2800" dirty="0" smtClean="0">
                <a:solidFill>
                  <a:prstClr val="black"/>
                </a:solidFill>
              </a:rPr>
              <a:t>. </a:t>
            </a:r>
            <a:r>
              <a:rPr lang="nl-BE" sz="2800" dirty="0" smtClean="0"/>
              <a:t>The e-</a:t>
            </a:r>
            <a:r>
              <a:rPr lang="nl-BE" sz="2800" dirty="0" err="1" smtClean="0"/>
              <a:t>learning</a:t>
            </a:r>
            <a:r>
              <a:rPr lang="nl-BE" sz="2800" dirty="0" smtClean="0"/>
              <a:t> environment is </a:t>
            </a:r>
            <a:r>
              <a:rPr lang="nl-BE" sz="2800" dirty="0" err="1" smtClean="0"/>
              <a:t>not</a:t>
            </a:r>
            <a:r>
              <a:rPr lang="nl-BE" sz="2800" dirty="0" smtClean="0"/>
              <a:t> </a:t>
            </a:r>
            <a:r>
              <a:rPr lang="nl-BE" sz="2800" dirty="0" err="1" smtClean="0"/>
              <a:t>like</a:t>
            </a:r>
            <a:r>
              <a:rPr lang="nl-BE" sz="2800" dirty="0" smtClean="0"/>
              <a:t> ‘</a:t>
            </a:r>
            <a:r>
              <a:rPr lang="nl-BE" sz="2800" dirty="0" err="1" smtClean="0"/>
              <a:t>sending</a:t>
            </a:r>
            <a:r>
              <a:rPr lang="nl-BE" sz="2800" dirty="0" smtClean="0"/>
              <a:t> e-mails’,  </a:t>
            </a:r>
            <a:r>
              <a:rPr lang="nl-BE" sz="2800" dirty="0" err="1" smtClean="0"/>
              <a:t>it’s</a:t>
            </a:r>
            <a:r>
              <a:rPr lang="nl-BE" sz="2800" dirty="0" smtClean="0"/>
              <a:t> more </a:t>
            </a:r>
            <a:r>
              <a:rPr lang="nl-BE" sz="2800" dirty="0" err="1" smtClean="0"/>
              <a:t>like</a:t>
            </a:r>
            <a:r>
              <a:rPr lang="nl-BE" sz="2800" dirty="0" smtClean="0"/>
              <a:t> ‘</a:t>
            </a:r>
            <a:r>
              <a:rPr lang="nl-BE" sz="2800" dirty="0" err="1" smtClean="0"/>
              <a:t>writing</a:t>
            </a:r>
            <a:r>
              <a:rPr lang="nl-BE" sz="2800" dirty="0" smtClean="0"/>
              <a:t> letters’. </a:t>
            </a:r>
          </a:p>
          <a:p>
            <a:pPr lvl="0"/>
            <a:r>
              <a:rPr lang="en-US" sz="2800" dirty="0" smtClean="0">
                <a:solidFill>
                  <a:prstClr val="black"/>
                </a:solidFill>
              </a:rPr>
              <a:t>Low </a:t>
            </a:r>
            <a:r>
              <a:rPr lang="en-US" sz="2800" dirty="0">
                <a:solidFill>
                  <a:prstClr val="black"/>
                </a:solidFill>
              </a:rPr>
              <a:t>threshold to post issues on the website. Delicate themes can more easily be discussed in an online environment. </a:t>
            </a:r>
            <a:endParaRPr lang="en-US" sz="2800" dirty="0" smtClean="0">
              <a:solidFill>
                <a:prstClr val="black"/>
              </a:solidFill>
            </a:endParaRPr>
          </a:p>
          <a:p>
            <a:pPr lvl="0"/>
            <a:r>
              <a:rPr lang="en-US" sz="2800" dirty="0" smtClean="0">
                <a:solidFill>
                  <a:prstClr val="black"/>
                </a:solidFill>
              </a:rPr>
              <a:t>Students </a:t>
            </a:r>
            <a:r>
              <a:rPr lang="en-US" sz="2800" dirty="0">
                <a:solidFill>
                  <a:prstClr val="black"/>
                </a:solidFill>
              </a:rPr>
              <a:t>can open new discussion lines themselves, so they give their own </a:t>
            </a:r>
            <a:r>
              <a:rPr lang="en-US" sz="2800" dirty="0" err="1" smtClean="0">
                <a:solidFill>
                  <a:prstClr val="black"/>
                </a:solidFill>
              </a:rPr>
              <a:t>colours</a:t>
            </a:r>
            <a:r>
              <a:rPr lang="en-US" sz="2800" dirty="0" smtClean="0">
                <a:solidFill>
                  <a:prstClr val="black"/>
                </a:solidFill>
              </a:rPr>
              <a:t> </a:t>
            </a:r>
            <a:r>
              <a:rPr lang="en-US" sz="2800" dirty="0">
                <a:solidFill>
                  <a:prstClr val="black"/>
                </a:solidFill>
              </a:rPr>
              <a:t>to the training.</a:t>
            </a:r>
            <a:endParaRPr lang="nl-BE" sz="2800" dirty="0">
              <a:solidFill>
                <a:prstClr val="black"/>
              </a:solidFill>
            </a:endParaRPr>
          </a:p>
          <a:p>
            <a:pPr lvl="0"/>
            <a:r>
              <a:rPr lang="en-US" sz="2800" dirty="0" smtClean="0">
                <a:solidFill>
                  <a:prstClr val="black"/>
                </a:solidFill>
              </a:rPr>
              <a:t>High </a:t>
            </a:r>
            <a:r>
              <a:rPr lang="en-US" sz="2800" dirty="0">
                <a:solidFill>
                  <a:prstClr val="black"/>
                </a:solidFill>
              </a:rPr>
              <a:t>level of involvement in group process with high degree of interpersonal learning.</a:t>
            </a:r>
          </a:p>
          <a:p>
            <a:pPr eaLnBrk="1" hangingPunct="1"/>
            <a:endParaRPr lang="nl-BE" dirty="0" smtClean="0"/>
          </a:p>
        </p:txBody>
      </p:sp>
      <p:pic>
        <p:nvPicPr>
          <p:cNvPr id="5" name="Afbeelding 4" descr="LLP_Logo_JP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9525" y="0"/>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Titel 1"/>
          <p:cNvSpPr>
            <a:spLocks noGrp="1"/>
          </p:cNvSpPr>
          <p:nvPr>
            <p:ph type="title"/>
          </p:nvPr>
        </p:nvSpPr>
        <p:spPr>
          <a:xfrm>
            <a:off x="683568" y="182836"/>
            <a:ext cx="7920038" cy="1079500"/>
          </a:xfrm>
        </p:spPr>
        <p:txBody>
          <a:bodyPr>
            <a:normAutofit fontScale="90000"/>
          </a:bodyPr>
          <a:lstStyle/>
          <a:p>
            <a:pPr algn="ctr" eaLnBrk="1" hangingPunct="1"/>
            <a:r>
              <a:rPr lang="en-GB" smtClean="0"/>
              <a:t/>
            </a:r>
            <a:br>
              <a:rPr lang="en-GB" smtClean="0"/>
            </a:br>
            <a:r>
              <a:rPr lang="en-GB" smtClean="0"/>
              <a:t>Weaknesses e-learning</a:t>
            </a:r>
            <a:r>
              <a:rPr lang="nl-BE" b="1" smtClean="0"/>
              <a:t/>
            </a:r>
            <a:br>
              <a:rPr lang="nl-BE" b="1" smtClean="0"/>
            </a:br>
            <a:endParaRPr lang="nl-BE" smtClean="0"/>
          </a:p>
        </p:txBody>
      </p:sp>
      <p:sp>
        <p:nvSpPr>
          <p:cNvPr id="18435" name="Tijdelijke aanduiding voor inhoud 2"/>
          <p:cNvSpPr>
            <a:spLocks noGrp="1"/>
          </p:cNvSpPr>
          <p:nvPr>
            <p:ph idx="1"/>
          </p:nvPr>
        </p:nvSpPr>
        <p:spPr/>
        <p:txBody>
          <a:bodyPr>
            <a:normAutofit fontScale="92500" lnSpcReduction="10000"/>
          </a:bodyPr>
          <a:lstStyle/>
          <a:p>
            <a:pPr eaLnBrk="1" hangingPunct="1"/>
            <a:endParaRPr lang="nl-BE" sz="1400" dirty="0" smtClean="0"/>
          </a:p>
          <a:p>
            <a:pPr eaLnBrk="1" hangingPunct="1"/>
            <a:r>
              <a:rPr lang="en-US" sz="2800" dirty="0" smtClean="0"/>
              <a:t>No direct face to face contact between participants and staff.   It takes more time to develop a feeling of being connected with the group.</a:t>
            </a:r>
          </a:p>
          <a:p>
            <a:pPr eaLnBrk="1" hangingPunct="1"/>
            <a:endParaRPr lang="nl-BE" sz="2800" dirty="0" smtClean="0"/>
          </a:p>
          <a:p>
            <a:pPr eaLnBrk="1" hangingPunct="1">
              <a:buFontTx/>
              <a:buNone/>
            </a:pPr>
            <a:endParaRPr lang="nl-BE" sz="2800" dirty="0" smtClean="0"/>
          </a:p>
          <a:p>
            <a:r>
              <a:rPr lang="en-US" sz="2800" dirty="0" smtClean="0"/>
              <a:t>No </a:t>
            </a:r>
            <a:r>
              <a:rPr lang="en-US" sz="2800" dirty="0"/>
              <a:t>direct feedback about ones interventions</a:t>
            </a:r>
            <a:r>
              <a:rPr lang="en-US" sz="2800" dirty="0" smtClean="0"/>
              <a:t>.  No direct interactions, except for the meetings in the chat-rooms.</a:t>
            </a:r>
            <a:endParaRPr lang="nl-BE" sz="2800" dirty="0" smtClean="0"/>
          </a:p>
          <a:p>
            <a:pPr eaLnBrk="1" hangingPunct="1">
              <a:buFontTx/>
              <a:buNone/>
            </a:pPr>
            <a:r>
              <a:rPr lang="en-US" sz="2800" dirty="0" smtClean="0"/>
              <a:t> </a:t>
            </a:r>
            <a:endParaRPr lang="nl-BE" sz="2800" dirty="0" smtClean="0"/>
          </a:p>
          <a:p>
            <a:pPr eaLnBrk="1" hangingPunct="1"/>
            <a:r>
              <a:rPr lang="en-US" sz="2800" dirty="0" smtClean="0"/>
              <a:t>Worst case scenario: a participant may not be who he/she pretends he/she is.</a:t>
            </a:r>
            <a:endParaRPr lang="nl-BE" sz="2800" dirty="0" smtClean="0"/>
          </a:p>
        </p:txBody>
      </p:sp>
      <p:pic>
        <p:nvPicPr>
          <p:cNvPr id="5" name="Afbeelding 4" descr="LLP_Logo_JP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2423" y="-17190"/>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05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5">
            <a:alpha val="54000"/>
          </a:schemeClr>
        </a:solidFill>
        <a:effectLst/>
      </p:bgPr>
    </p:bg>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ctr" eaLnBrk="1" hangingPunct="1"/>
            <a:r>
              <a:rPr lang="nl-BE" dirty="0" smtClean="0"/>
              <a:t/>
            </a:r>
            <a:br>
              <a:rPr lang="nl-BE" dirty="0" smtClean="0"/>
            </a:br>
            <a:r>
              <a:rPr lang="nl-BE" sz="3200" dirty="0" smtClean="0">
                <a:solidFill>
                  <a:schemeClr val="tx1"/>
                </a:solidFill>
              </a:rPr>
              <a:t>Course members’ </a:t>
            </a:r>
            <a:r>
              <a:rPr lang="nl-BE" sz="3200" dirty="0" err="1" smtClean="0">
                <a:solidFill>
                  <a:schemeClr val="tx1"/>
                </a:solidFill>
              </a:rPr>
              <a:t>testimonies</a:t>
            </a:r>
            <a:r>
              <a:rPr lang="nl-BE" dirty="0" smtClean="0"/>
              <a:t/>
            </a:r>
            <a:br>
              <a:rPr lang="nl-BE" dirty="0" smtClean="0"/>
            </a:br>
            <a:endParaRPr lang="nl-BE" dirty="0" smtClean="0"/>
          </a:p>
        </p:txBody>
      </p:sp>
      <p:sp>
        <p:nvSpPr>
          <p:cNvPr id="14339" name="Tijdelijke aanduiding voor inhoud 2"/>
          <p:cNvSpPr>
            <a:spLocks noGrp="1"/>
          </p:cNvSpPr>
          <p:nvPr>
            <p:ph idx="1"/>
          </p:nvPr>
        </p:nvSpPr>
        <p:spPr>
          <a:xfrm>
            <a:off x="683568" y="620688"/>
            <a:ext cx="7920037" cy="5472607"/>
          </a:xfrm>
        </p:spPr>
        <p:txBody>
          <a:bodyPr/>
          <a:lstStyle/>
          <a:p>
            <a:pPr eaLnBrk="1" hangingPunct="1">
              <a:buFontTx/>
              <a:buNone/>
            </a:pPr>
            <a:endParaRPr lang="nl-BE" sz="1800" dirty="0" smtClean="0"/>
          </a:p>
          <a:p>
            <a:pPr eaLnBrk="1" hangingPunct="1"/>
            <a:r>
              <a:rPr lang="en-US" dirty="0" smtClean="0"/>
              <a:t>Years ago, studying was an obligation, often something like “couldn’t care less”. Here, “learning” is mere pleasure. The material is very interesting and it gives you a broader view and more opportunities to apply existential understanding in your own life and also in your own counseling practice. </a:t>
            </a:r>
            <a:r>
              <a:rPr lang="nl-BE" dirty="0" err="1" smtClean="0"/>
              <a:t>Existential</a:t>
            </a:r>
            <a:r>
              <a:rPr lang="nl-BE" dirty="0" smtClean="0"/>
              <a:t> well-</a:t>
            </a:r>
            <a:r>
              <a:rPr lang="nl-BE" dirty="0" err="1" smtClean="0"/>
              <a:t>being</a:t>
            </a:r>
            <a:r>
              <a:rPr lang="nl-BE" dirty="0" smtClean="0"/>
              <a:t> in </a:t>
            </a:r>
            <a:r>
              <a:rPr lang="nl-BE" dirty="0" err="1" smtClean="0"/>
              <a:t>practice</a:t>
            </a:r>
            <a:r>
              <a:rPr lang="nl-BE" dirty="0" smtClean="0"/>
              <a:t>!!! I </a:t>
            </a:r>
            <a:r>
              <a:rPr lang="nl-BE" dirty="0" err="1" smtClean="0"/>
              <a:t>am</a:t>
            </a:r>
            <a:r>
              <a:rPr lang="nl-BE" dirty="0" smtClean="0"/>
              <a:t> </a:t>
            </a:r>
            <a:r>
              <a:rPr lang="nl-BE" dirty="0" err="1" smtClean="0"/>
              <a:t>enthousiastic</a:t>
            </a:r>
            <a:r>
              <a:rPr lang="nl-BE" dirty="0" smtClean="0"/>
              <a:t> </a:t>
            </a:r>
            <a:r>
              <a:rPr lang="nl-BE" dirty="0" err="1" smtClean="0"/>
              <a:t>about</a:t>
            </a:r>
            <a:r>
              <a:rPr lang="nl-BE" dirty="0" smtClean="0"/>
              <a:t> the mentors’ open </a:t>
            </a:r>
            <a:r>
              <a:rPr lang="nl-BE" dirty="0" err="1" smtClean="0"/>
              <a:t>minds</a:t>
            </a:r>
            <a:r>
              <a:rPr lang="nl-BE" dirty="0" smtClean="0"/>
              <a:t>. </a:t>
            </a:r>
            <a:r>
              <a:rPr lang="en-US" dirty="0" smtClean="0"/>
              <a:t>A real “pearl”. (Jo </a:t>
            </a:r>
            <a:r>
              <a:rPr lang="en-US" dirty="0" err="1" smtClean="0"/>
              <a:t>Mattens</a:t>
            </a:r>
            <a:r>
              <a:rPr lang="en-US" dirty="0" smtClean="0"/>
              <a:t>)</a:t>
            </a:r>
            <a:endParaRPr lang="nl-BE" dirty="0" smtClean="0"/>
          </a:p>
          <a:p>
            <a:pPr eaLnBrk="1" hangingPunct="1"/>
            <a:endParaRPr lang="en-US" dirty="0" smtClean="0"/>
          </a:p>
          <a:p>
            <a:pPr eaLnBrk="1" hangingPunct="1"/>
            <a:r>
              <a:rPr lang="en-US" dirty="0" smtClean="0"/>
              <a:t>So far, I have enjoyed this training enormously, I have learned quite a lot and it has absolutely made me a richer person. As of day 1, I found it a privilege, a unique chance to be admitted to follow this training. It is simply a lovely gift that still gives me pleasure every day.  </a:t>
            </a:r>
            <a:r>
              <a:rPr lang="nl-BE" dirty="0" smtClean="0"/>
              <a:t>(Annemie Vandermeulen)</a:t>
            </a:r>
          </a:p>
          <a:p>
            <a:pPr eaLnBrk="1" hangingPunct="1"/>
            <a:endParaRPr lang="nl-BE" dirty="0" smtClean="0"/>
          </a:p>
        </p:txBody>
      </p:sp>
      <p:pic>
        <p:nvPicPr>
          <p:cNvPr id="4" name="Picture 2"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353174"/>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60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5">
            <a:alpha val="54000"/>
          </a:schemeClr>
        </a:solidFill>
        <a:effectLst/>
      </p:bgPr>
    </p:bg>
    <p:spTree>
      <p:nvGrpSpPr>
        <p:cNvPr id="1" name=""/>
        <p:cNvGrpSpPr/>
        <p:nvPr/>
      </p:nvGrpSpPr>
      <p:grpSpPr>
        <a:xfrm>
          <a:off x="0" y="0"/>
          <a:ext cx="0" cy="0"/>
          <a:chOff x="0" y="0"/>
          <a:chExt cx="0" cy="0"/>
        </a:xfrm>
      </p:grpSpPr>
      <p:sp>
        <p:nvSpPr>
          <p:cNvPr id="15362" name="Titel 1"/>
          <p:cNvSpPr>
            <a:spLocks noGrp="1"/>
          </p:cNvSpPr>
          <p:nvPr>
            <p:ph type="title"/>
          </p:nvPr>
        </p:nvSpPr>
        <p:spPr>
          <a:xfrm>
            <a:off x="683568" y="-243408"/>
            <a:ext cx="7920037" cy="1079500"/>
          </a:xfrm>
        </p:spPr>
        <p:txBody>
          <a:bodyPr/>
          <a:lstStyle/>
          <a:p>
            <a:pPr algn="ctr" eaLnBrk="1" hangingPunct="1"/>
            <a:r>
              <a:rPr lang="nl-BE" sz="3200" dirty="0" smtClean="0">
                <a:solidFill>
                  <a:schemeClr val="tx1"/>
                </a:solidFill>
              </a:rPr>
              <a:t>Course members’ </a:t>
            </a:r>
            <a:r>
              <a:rPr lang="nl-BE" sz="3200" dirty="0" err="1" smtClean="0">
                <a:solidFill>
                  <a:schemeClr val="tx1"/>
                </a:solidFill>
              </a:rPr>
              <a:t>testimonies</a:t>
            </a:r>
            <a:endParaRPr lang="nl-BE" sz="3200" dirty="0" smtClean="0">
              <a:solidFill>
                <a:schemeClr val="tx1"/>
              </a:solidFill>
            </a:endParaRPr>
          </a:p>
        </p:txBody>
      </p:sp>
      <p:sp>
        <p:nvSpPr>
          <p:cNvPr id="15363" name="Tijdelijke aanduiding voor inhoud 2"/>
          <p:cNvSpPr>
            <a:spLocks noGrp="1"/>
          </p:cNvSpPr>
          <p:nvPr>
            <p:ph idx="1"/>
          </p:nvPr>
        </p:nvSpPr>
        <p:spPr>
          <a:xfrm>
            <a:off x="719138" y="908720"/>
            <a:ext cx="7920037" cy="5949279"/>
          </a:xfrm>
        </p:spPr>
        <p:txBody>
          <a:bodyPr/>
          <a:lstStyle/>
          <a:p>
            <a:pPr eaLnBrk="1" hangingPunct="1"/>
            <a:r>
              <a:rPr lang="en-US" dirty="0" smtClean="0"/>
              <a:t>In our society’s bustle and abundance, I feel this course is a permanent invitation to stick to the essentials or to return to these essentials. It is a great privilege, in that context, to be admitted to enjoy the mentors’ beneficial, positive and supporting presence. I really feel this is making me a ‘better’ and more ‘satisfied’ person. </a:t>
            </a:r>
            <a:r>
              <a:rPr lang="nl-NL" dirty="0" smtClean="0"/>
              <a:t>(Marijke Merckx)</a:t>
            </a:r>
            <a:endParaRPr lang="nl-BE" dirty="0" smtClean="0"/>
          </a:p>
          <a:p>
            <a:pPr eaLnBrk="1" hangingPunct="1"/>
            <a:endParaRPr lang="en-US" dirty="0" smtClean="0"/>
          </a:p>
          <a:p>
            <a:pPr eaLnBrk="1" hangingPunct="1"/>
            <a:r>
              <a:rPr lang="en-US" dirty="0" smtClean="0"/>
              <a:t>For anyone who is committed to his soul’s care and that of his fellow-man, anyone who feels part of a larger whole, I can only recommend this course. The contents are absolutely useful in practice and the mentors guide you perfectly. Even though this is an online training, which feels a bit uncomfortable at the beginning, I would gladly do it over. </a:t>
            </a:r>
            <a:r>
              <a:rPr lang="nl-BE" dirty="0" smtClean="0"/>
              <a:t>(Nicky </a:t>
            </a:r>
            <a:r>
              <a:rPr lang="nl-BE" dirty="0" err="1" smtClean="0"/>
              <a:t>Demoitié</a:t>
            </a:r>
            <a:r>
              <a:rPr lang="nl-BE" dirty="0" smtClean="0"/>
              <a:t>)</a:t>
            </a:r>
          </a:p>
          <a:p>
            <a:pPr eaLnBrk="1" hangingPunct="1"/>
            <a:endParaRPr lang="nl-BE" dirty="0" smtClean="0"/>
          </a:p>
        </p:txBody>
      </p:sp>
      <p:pic>
        <p:nvPicPr>
          <p:cNvPr id="4" name="Picture 2"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380558"/>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608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algn="ctr"/>
            <a:r>
              <a:rPr lang="nl-BE" dirty="0" err="1" smtClean="0">
                <a:solidFill>
                  <a:schemeClr val="tx1"/>
                </a:solidFill>
              </a:rPr>
              <a:t>References</a:t>
            </a:r>
            <a:endParaRPr lang="nl-BE" dirty="0" smtClean="0">
              <a:solidFill>
                <a:schemeClr val="tx1"/>
              </a:solidFill>
            </a:endParaRPr>
          </a:p>
        </p:txBody>
      </p:sp>
      <p:sp>
        <p:nvSpPr>
          <p:cNvPr id="19459" name="Tijdelijke aanduiding voor inhoud 2"/>
          <p:cNvSpPr>
            <a:spLocks noGrp="1"/>
          </p:cNvSpPr>
          <p:nvPr>
            <p:ph idx="1"/>
          </p:nvPr>
        </p:nvSpPr>
        <p:spPr>
          <a:xfrm>
            <a:off x="719138" y="1124744"/>
            <a:ext cx="7920037" cy="5544616"/>
          </a:xfrm>
        </p:spPr>
        <p:txBody>
          <a:bodyPr/>
          <a:lstStyle/>
          <a:p>
            <a:r>
              <a:rPr lang="en-US" sz="2000" dirty="0" smtClean="0"/>
              <a:t>Blackmore, C., van </a:t>
            </a:r>
            <a:r>
              <a:rPr lang="en-US" sz="2000" dirty="0" err="1" smtClean="0"/>
              <a:t>Deurzen</a:t>
            </a:r>
            <a:r>
              <a:rPr lang="en-US" sz="2000" dirty="0" smtClean="0"/>
              <a:t>, E. &amp; </a:t>
            </a:r>
            <a:r>
              <a:rPr lang="en-US" sz="2000" dirty="0" err="1" smtClean="0"/>
              <a:t>Tantam</a:t>
            </a:r>
            <a:r>
              <a:rPr lang="en-US" sz="2000" dirty="0" smtClean="0"/>
              <a:t>, D. (2007) Therapy training online- using the internet to widen access to training in mental health issues. In: Theo </a:t>
            </a:r>
            <a:r>
              <a:rPr lang="en-US" sz="2000" dirty="0" err="1" smtClean="0"/>
              <a:t>Stickley</a:t>
            </a:r>
            <a:r>
              <a:rPr lang="en-US" sz="2000" dirty="0" smtClean="0"/>
              <a:t> and </a:t>
            </a:r>
            <a:r>
              <a:rPr lang="en-US" sz="2000" dirty="0" err="1" smtClean="0"/>
              <a:t>Thurstine</a:t>
            </a:r>
            <a:r>
              <a:rPr lang="en-US" sz="2000" dirty="0" smtClean="0"/>
              <a:t> Basset (</a:t>
            </a:r>
            <a:r>
              <a:rPr lang="en-US" sz="2000" dirty="0" err="1" smtClean="0"/>
              <a:t>eds</a:t>
            </a:r>
            <a:r>
              <a:rPr lang="en-US" sz="2000" dirty="0" smtClean="0"/>
              <a:t>) </a:t>
            </a:r>
            <a:r>
              <a:rPr lang="en-US" sz="2000" i="1" dirty="0" smtClean="0"/>
              <a:t>Teaching and learning about mental health</a:t>
            </a:r>
            <a:r>
              <a:rPr lang="en-US" sz="2000" dirty="0" smtClean="0"/>
              <a:t>. Wiley.</a:t>
            </a:r>
          </a:p>
          <a:p>
            <a:pPr lvl="0"/>
            <a:r>
              <a:rPr lang="nl-BE" sz="2000" dirty="0" smtClean="0"/>
              <a:t>van </a:t>
            </a:r>
            <a:r>
              <a:rPr lang="nl-BE" sz="2000" dirty="0" err="1" smtClean="0"/>
              <a:t>Deurzen</a:t>
            </a:r>
            <a:r>
              <a:rPr lang="nl-BE" sz="2000" dirty="0" smtClean="0"/>
              <a:t>, E., Blackmore, C., &amp; </a:t>
            </a:r>
            <a:r>
              <a:rPr lang="nl-BE" sz="2000" dirty="0" err="1" smtClean="0"/>
              <a:t>Tantam</a:t>
            </a:r>
            <a:r>
              <a:rPr lang="nl-BE" sz="2000" dirty="0" smtClean="0"/>
              <a:t>, D. (2006) </a:t>
            </a:r>
            <a:r>
              <a:rPr lang="nl-BE" sz="2000" dirty="0" err="1" smtClean="0"/>
              <a:t>Distance</a:t>
            </a:r>
            <a:r>
              <a:rPr lang="nl-BE" sz="2000" dirty="0" smtClean="0"/>
              <a:t> </a:t>
            </a:r>
            <a:r>
              <a:rPr lang="nl-BE" sz="2000" dirty="0" err="1" smtClean="0"/>
              <a:t>and</a:t>
            </a:r>
            <a:r>
              <a:rPr lang="nl-BE" sz="2000" dirty="0" smtClean="0"/>
              <a:t> </a:t>
            </a:r>
            <a:r>
              <a:rPr lang="nl-BE" sz="2000" dirty="0" err="1" smtClean="0"/>
              <a:t>Intimacy</a:t>
            </a:r>
            <a:r>
              <a:rPr lang="nl-BE" sz="2000" dirty="0" smtClean="0"/>
              <a:t> in Internet </a:t>
            </a:r>
            <a:r>
              <a:rPr lang="nl-BE" sz="2000" dirty="0" err="1" smtClean="0"/>
              <a:t>Psychotherapy</a:t>
            </a:r>
            <a:r>
              <a:rPr lang="nl-BE" sz="2000" dirty="0" smtClean="0"/>
              <a:t> </a:t>
            </a:r>
            <a:r>
              <a:rPr lang="en-US" sz="2000" dirty="0" smtClean="0"/>
              <a:t>Training. </a:t>
            </a:r>
            <a:r>
              <a:rPr lang="en-US" sz="2000" i="1" dirty="0" smtClean="0"/>
              <a:t>International Journal of Psychotherapy</a:t>
            </a:r>
            <a:r>
              <a:rPr lang="en-US" sz="2000" dirty="0" smtClean="0"/>
              <a:t>, special edition, Vol. 10, No. 2.</a:t>
            </a:r>
            <a:r>
              <a:rPr lang="en-US" sz="2000" dirty="0"/>
              <a:t> </a:t>
            </a:r>
            <a:endParaRPr lang="en-US" sz="2000" dirty="0" smtClean="0"/>
          </a:p>
          <a:p>
            <a:pPr lvl="0"/>
            <a:r>
              <a:rPr lang="nl-BE" sz="2000" dirty="0"/>
              <a:t>van </a:t>
            </a:r>
            <a:r>
              <a:rPr lang="nl-BE" sz="2000" dirty="0" err="1"/>
              <a:t>Deurzen</a:t>
            </a:r>
            <a:r>
              <a:rPr lang="nl-BE" sz="2000" dirty="0"/>
              <a:t>, E</a:t>
            </a:r>
            <a:r>
              <a:rPr lang="nl-BE" sz="2000" dirty="0" smtClean="0"/>
              <a:t>. (2009). </a:t>
            </a:r>
            <a:r>
              <a:rPr lang="nl-BE" sz="2000" i="1" dirty="0" err="1" smtClean="0"/>
              <a:t>Psychotherapy</a:t>
            </a:r>
            <a:r>
              <a:rPr lang="nl-BE" sz="2000" i="1" dirty="0" smtClean="0"/>
              <a:t> </a:t>
            </a:r>
            <a:r>
              <a:rPr lang="nl-BE" sz="2000" i="1" dirty="0" err="1" smtClean="0"/>
              <a:t>and</a:t>
            </a:r>
            <a:r>
              <a:rPr lang="nl-BE" sz="2000" i="1" dirty="0" smtClean="0"/>
              <a:t> the </a:t>
            </a:r>
            <a:r>
              <a:rPr lang="nl-BE" sz="2000" i="1" dirty="0" err="1" smtClean="0"/>
              <a:t>Quest</a:t>
            </a:r>
            <a:r>
              <a:rPr lang="nl-BE" sz="2000" i="1" dirty="0" smtClean="0"/>
              <a:t> </a:t>
            </a:r>
            <a:r>
              <a:rPr lang="nl-BE" sz="2000" i="1" dirty="0" err="1" smtClean="0"/>
              <a:t>for</a:t>
            </a:r>
            <a:r>
              <a:rPr lang="nl-BE" sz="2000" i="1" dirty="0" smtClean="0"/>
              <a:t> </a:t>
            </a:r>
            <a:r>
              <a:rPr lang="nl-BE" sz="2000" i="1" dirty="0" err="1" smtClean="0"/>
              <a:t>Happiness</a:t>
            </a:r>
            <a:r>
              <a:rPr lang="nl-BE" sz="2000" dirty="0" smtClean="0"/>
              <a:t>. London: Sage.</a:t>
            </a:r>
            <a:endParaRPr lang="en-US" sz="2000" dirty="0" smtClean="0"/>
          </a:p>
          <a:p>
            <a:pPr lvl="0"/>
            <a:r>
              <a:rPr lang="en-US" sz="2000" dirty="0" smtClean="0"/>
              <a:t>Leijssen</a:t>
            </a:r>
            <a:r>
              <a:rPr lang="en-US" sz="2000" dirty="0"/>
              <a:t>, M., </a:t>
            </a:r>
            <a:r>
              <a:rPr lang="en-US" sz="2000" i="1" dirty="0" err="1"/>
              <a:t>Tijd</a:t>
            </a:r>
            <a:r>
              <a:rPr lang="en-US" sz="2000" i="1" dirty="0"/>
              <a:t> </a:t>
            </a:r>
            <a:r>
              <a:rPr lang="en-US" sz="2000" i="1" dirty="0" err="1"/>
              <a:t>voor</a:t>
            </a:r>
            <a:r>
              <a:rPr lang="en-US" sz="2000" i="1" dirty="0"/>
              <a:t> de </a:t>
            </a:r>
            <a:r>
              <a:rPr lang="en-US" sz="2000" i="1" dirty="0" err="1"/>
              <a:t>ziel</a:t>
            </a:r>
            <a:r>
              <a:rPr lang="en-US" sz="2000" i="1" dirty="0"/>
              <a:t> </a:t>
            </a:r>
            <a:r>
              <a:rPr lang="en-US" sz="2000" dirty="0"/>
              <a:t>(2007). </a:t>
            </a:r>
            <a:r>
              <a:rPr lang="en-US" sz="2000" dirty="0" err="1"/>
              <a:t>Tielt</a:t>
            </a:r>
            <a:r>
              <a:rPr lang="en-US" sz="2000" dirty="0"/>
              <a:t>: </a:t>
            </a:r>
            <a:r>
              <a:rPr lang="en-US" sz="2000" dirty="0" err="1" smtClean="0"/>
              <a:t>Lannoo</a:t>
            </a:r>
            <a:endParaRPr lang="en-US" sz="2000" dirty="0" smtClean="0"/>
          </a:p>
          <a:p>
            <a:pPr lvl="0"/>
            <a:r>
              <a:rPr lang="en-US" sz="2000" dirty="0"/>
              <a:t>Snyder, C.R., S.J. Lopez &amp; J.T. </a:t>
            </a:r>
            <a:r>
              <a:rPr lang="en-US" sz="2000" dirty="0" err="1"/>
              <a:t>Pedrotti</a:t>
            </a:r>
            <a:r>
              <a:rPr lang="en-US" sz="2000" dirty="0"/>
              <a:t>,  (2011). Positive Psychology. The Scientific and Practical explorations of Human Strengths. Second edition. Sage Publications.</a:t>
            </a:r>
          </a:p>
          <a:p>
            <a:pPr lvl="0"/>
            <a:r>
              <a:rPr lang="en-US" sz="2000" dirty="0" smtClean="0"/>
              <a:t>Ward </a:t>
            </a:r>
            <a:r>
              <a:rPr lang="en-US" sz="2000" dirty="0"/>
              <a:t>&amp; Reuter (2011). </a:t>
            </a:r>
            <a:r>
              <a:rPr lang="en-US" sz="2000" i="1" dirty="0" err="1"/>
              <a:t>Strenght</a:t>
            </a:r>
            <a:r>
              <a:rPr lang="en-US" sz="2000" i="1" dirty="0"/>
              <a:t>-centered Counseling</a:t>
            </a:r>
            <a:r>
              <a:rPr lang="en-US" sz="2000" dirty="0"/>
              <a:t>. Sage, </a:t>
            </a:r>
            <a:r>
              <a:rPr lang="en-US" sz="2000" dirty="0" smtClean="0"/>
              <a:t>London.</a:t>
            </a:r>
          </a:p>
          <a:p>
            <a:pPr lvl="0"/>
            <a:endParaRPr lang="nl-BE" sz="2000" dirty="0"/>
          </a:p>
          <a:p>
            <a:endParaRPr lang="en-US" sz="1600" dirty="0" smtClean="0"/>
          </a:p>
          <a:p>
            <a:endParaRPr lang="nl-BE" sz="1600" dirty="0" smtClean="0"/>
          </a:p>
        </p:txBody>
      </p:sp>
      <p:pic>
        <p:nvPicPr>
          <p:cNvPr id="19460" name="Afbeelding 3" descr="LLP_Logo_JP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0"/>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83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699" y="188640"/>
            <a:ext cx="8229600" cy="1143000"/>
          </a:xfrm>
        </p:spPr>
        <p:txBody>
          <a:bodyPr/>
          <a:lstStyle/>
          <a:p>
            <a:r>
              <a:rPr lang="nl-BE" b="1" i="1" dirty="0" err="1">
                <a:solidFill>
                  <a:srgbClr val="7030A0"/>
                </a:solidFill>
              </a:rPr>
              <a:t>Thank</a:t>
            </a:r>
            <a:r>
              <a:rPr lang="nl-BE" b="1" i="1" dirty="0">
                <a:solidFill>
                  <a:srgbClr val="7030A0"/>
                </a:solidFill>
              </a:rPr>
              <a:t> </a:t>
            </a:r>
            <a:r>
              <a:rPr lang="nl-BE" b="1" i="1" dirty="0" err="1">
                <a:solidFill>
                  <a:srgbClr val="7030A0"/>
                </a:solidFill>
              </a:rPr>
              <a:t>you</a:t>
            </a:r>
            <a:endParaRPr lang="nl-BE" b="1" i="1" dirty="0">
              <a:solidFill>
                <a:srgbClr val="7030A0"/>
              </a:solidFill>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7544" y="1484784"/>
            <a:ext cx="3836635" cy="508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056" y="1484784"/>
            <a:ext cx="5064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8" descr="evi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2064" y="2236311"/>
            <a:ext cx="540345" cy="5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24413" y="4221088"/>
            <a:ext cx="4572000" cy="646331"/>
          </a:xfrm>
          <a:prstGeom prst="rect">
            <a:avLst/>
          </a:prstGeom>
        </p:spPr>
        <p:txBody>
          <a:bodyPr>
            <a:spAutoFit/>
          </a:bodyPr>
          <a:lstStyle/>
          <a:p>
            <a:pPr>
              <a:buFontTx/>
              <a:buNone/>
            </a:pPr>
            <a:endParaRPr lang="nl-BE" sz="2000" dirty="0"/>
          </a:p>
          <a:p>
            <a:pPr marL="285750" indent="-285750">
              <a:buFont typeface="Wingdings" pitchFamily="2" charset="2"/>
              <a:buChar char="J"/>
            </a:pPr>
            <a:endParaRPr lang="nl-BE" sz="1600" dirty="0"/>
          </a:p>
        </p:txBody>
      </p:sp>
      <p:pic>
        <p:nvPicPr>
          <p:cNvPr id="11" name="Afbeelding 10" descr="mixe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2472" y="2795824"/>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9" descr="kis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8682" y="3548495"/>
            <a:ext cx="571646" cy="57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1" descr="surpris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8344" y="3618706"/>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6" descr="blush.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66745" y="3889130"/>
            <a:ext cx="557931" cy="46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4" descr="angry.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2557" y="2719285"/>
            <a:ext cx="503833" cy="50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5" descr="biggrin.gif"/>
          <p:cNvPicPr>
            <a:picLocks noGrp="1" noChangeAspect="1"/>
          </p:cNvPicPr>
          <p:nvPr>
            <p:ph sz="half" idx="2"/>
          </p:nvPr>
        </p:nvPicPr>
        <p:blipFill>
          <a:blip r:embed="rId10">
            <a:extLst>
              <a:ext uri="{28A0092B-C50C-407E-A947-70E740481C1C}">
                <a14:useLocalDpi xmlns:a14="http://schemas.microsoft.com/office/drawing/2010/main" val="0"/>
              </a:ext>
            </a:extLst>
          </a:blip>
          <a:srcRect/>
          <a:stretch>
            <a:fillRect/>
          </a:stretch>
        </p:blipFill>
        <p:spPr bwMode="auto">
          <a:xfrm>
            <a:off x="7093992" y="2132856"/>
            <a:ext cx="514342" cy="5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59449" y="5877272"/>
            <a:ext cx="4665188" cy="646331"/>
          </a:xfrm>
          <a:prstGeom prst="rect">
            <a:avLst/>
          </a:prstGeom>
        </p:spPr>
        <p:txBody>
          <a:bodyPr wrap="none">
            <a:spAutoFit/>
          </a:bodyPr>
          <a:lstStyle/>
          <a:p>
            <a:r>
              <a:rPr lang="nl-BE" i="1" dirty="0" smtClean="0">
                <a:solidFill>
                  <a:srgbClr val="C00000"/>
                </a:solidFill>
              </a:rPr>
              <a:t>Pictures </a:t>
            </a:r>
            <a:r>
              <a:rPr lang="nl-BE" i="1" dirty="0" err="1" smtClean="0">
                <a:solidFill>
                  <a:srgbClr val="C00000"/>
                </a:solidFill>
              </a:rPr>
              <a:t>included</a:t>
            </a:r>
            <a:r>
              <a:rPr lang="nl-BE" i="1" dirty="0" smtClean="0">
                <a:solidFill>
                  <a:srgbClr val="C00000"/>
                </a:solidFill>
              </a:rPr>
              <a:t> are made </a:t>
            </a:r>
            <a:r>
              <a:rPr lang="nl-BE" i="1" dirty="0" err="1" smtClean="0">
                <a:solidFill>
                  <a:srgbClr val="C00000"/>
                </a:solidFill>
              </a:rPr>
              <a:t>during</a:t>
            </a:r>
            <a:r>
              <a:rPr lang="nl-BE" i="1" dirty="0" smtClean="0">
                <a:solidFill>
                  <a:srgbClr val="C00000"/>
                </a:solidFill>
              </a:rPr>
              <a:t> the course </a:t>
            </a:r>
            <a:r>
              <a:rPr lang="nl-BE" i="1" dirty="0" err="1" smtClean="0">
                <a:solidFill>
                  <a:srgbClr val="C00000"/>
                </a:solidFill>
              </a:rPr>
              <a:t>by</a:t>
            </a:r>
            <a:endParaRPr lang="nl-BE" i="1" dirty="0" smtClean="0">
              <a:solidFill>
                <a:srgbClr val="C00000"/>
              </a:solidFill>
            </a:endParaRPr>
          </a:p>
          <a:p>
            <a:r>
              <a:rPr lang="nl-BE" i="1" dirty="0" smtClean="0">
                <a:solidFill>
                  <a:srgbClr val="C00000"/>
                </a:solidFill>
              </a:rPr>
              <a:t>Monique </a:t>
            </a:r>
            <a:r>
              <a:rPr lang="nl-BE" i="1" dirty="0">
                <a:solidFill>
                  <a:srgbClr val="C00000"/>
                </a:solidFill>
              </a:rPr>
              <a:t>van den Boogaard </a:t>
            </a:r>
          </a:p>
        </p:txBody>
      </p:sp>
    </p:spTree>
    <p:extLst>
      <p:ext uri="{BB962C8B-B14F-4D97-AF65-F5344CB8AC3E}">
        <p14:creationId xmlns:p14="http://schemas.microsoft.com/office/powerpoint/2010/main" val="1383975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55776" y="4995239"/>
            <a:ext cx="6172200" cy="1894362"/>
          </a:xfrm>
        </p:spPr>
        <p:txBody>
          <a:bodyPr>
            <a:normAutofit fontScale="90000"/>
          </a:bodyPr>
          <a:lstStyle/>
          <a:p>
            <a:pPr>
              <a:spcBef>
                <a:spcPct val="20000"/>
              </a:spcBef>
            </a:pPr>
            <a:r>
              <a:rPr lang="en-US" sz="3100" dirty="0">
                <a:solidFill>
                  <a:prstClr val="black"/>
                </a:solidFill>
                <a:latin typeface="Calibri"/>
              </a:rPr>
              <a:t>5</a:t>
            </a:r>
            <a:r>
              <a:rPr lang="en-US" sz="3100" dirty="0" smtClean="0">
                <a:solidFill>
                  <a:prstClr val="black"/>
                </a:solidFill>
                <a:latin typeface="Calibri"/>
              </a:rPr>
              <a:t>. </a:t>
            </a:r>
            <a:r>
              <a:rPr lang="en-US" sz="3100" dirty="0">
                <a:solidFill>
                  <a:prstClr val="black"/>
                </a:solidFill>
                <a:latin typeface="Calibri"/>
              </a:rPr>
              <a:t>Counseling attitudes and skills from different therapeutic approaches. </a:t>
            </a:r>
            <a:br>
              <a:rPr lang="en-US" sz="3100" dirty="0">
                <a:solidFill>
                  <a:prstClr val="black"/>
                </a:solidFill>
                <a:latin typeface="Calibri"/>
              </a:rPr>
            </a:br>
            <a:r>
              <a:rPr lang="en-US" sz="3100" dirty="0">
                <a:solidFill>
                  <a:prstClr val="black"/>
                </a:solidFill>
                <a:latin typeface="Calibri"/>
              </a:rPr>
              <a:t>Foundations are from the person-centered approach: empathy, authenticity, acceptance, appreciation of diversity.</a:t>
            </a:r>
            <a:br>
              <a:rPr lang="en-US" sz="3100" dirty="0">
                <a:solidFill>
                  <a:prstClr val="black"/>
                </a:solidFill>
                <a:latin typeface="Calibri"/>
              </a:rPr>
            </a:br>
            <a:r>
              <a:rPr lang="en-US" sz="3100" dirty="0">
                <a:solidFill>
                  <a:prstClr val="black"/>
                </a:solidFill>
                <a:latin typeface="Calibri"/>
              </a:rPr>
              <a:t/>
            </a:r>
            <a:br>
              <a:rPr lang="en-US" sz="3100" dirty="0">
                <a:solidFill>
                  <a:prstClr val="black"/>
                </a:solidFill>
                <a:latin typeface="Calibri"/>
              </a:rPr>
            </a:br>
            <a:r>
              <a:rPr lang="en-US" sz="3100" dirty="0" smtClean="0">
                <a:solidFill>
                  <a:prstClr val="black"/>
                </a:solidFill>
                <a:latin typeface="Calibri"/>
              </a:rPr>
              <a:t>6. </a:t>
            </a:r>
            <a:r>
              <a:rPr lang="en-US" sz="3100" dirty="0">
                <a:solidFill>
                  <a:prstClr val="black"/>
                </a:solidFill>
                <a:latin typeface="Calibri"/>
              </a:rPr>
              <a:t>Diverse forms of expression: language, imagination, </a:t>
            </a:r>
            <a:r>
              <a:rPr lang="en-US" sz="3100" dirty="0" smtClean="0">
                <a:solidFill>
                  <a:prstClr val="black"/>
                </a:solidFill>
                <a:latin typeface="Calibri"/>
              </a:rPr>
              <a:t>art, music</a:t>
            </a:r>
            <a:r>
              <a:rPr lang="en-US" sz="3100" dirty="0">
                <a:solidFill>
                  <a:prstClr val="black"/>
                </a:solidFill>
                <a:latin typeface="Calibri"/>
              </a:rPr>
              <a:t>, films, novels, clips from the internet, humoristic sketches… “Beauty and </a:t>
            </a:r>
            <a:r>
              <a:rPr lang="en-US" sz="3100" dirty="0" smtClean="0">
                <a:solidFill>
                  <a:prstClr val="black"/>
                </a:solidFill>
                <a:latin typeface="Calibri"/>
              </a:rPr>
              <a:t>solace”</a:t>
            </a:r>
            <a:r>
              <a:rPr lang="en-US" sz="3100" dirty="0">
                <a:solidFill>
                  <a:prstClr val="black"/>
                </a:solidFill>
                <a:latin typeface="Calibri"/>
              </a:rPr>
              <a:t/>
            </a:r>
            <a:br>
              <a:rPr lang="en-US" sz="3100" dirty="0">
                <a:solidFill>
                  <a:prstClr val="black"/>
                </a:solidFill>
                <a:latin typeface="Calibri"/>
              </a:rPr>
            </a:br>
            <a:r>
              <a:rPr lang="en-US" sz="3100" dirty="0">
                <a:solidFill>
                  <a:prstClr val="black"/>
                </a:solidFill>
                <a:latin typeface="Calibri"/>
              </a:rPr>
              <a:t/>
            </a:r>
            <a:br>
              <a:rPr lang="en-US" sz="3100" dirty="0">
                <a:solidFill>
                  <a:prstClr val="black"/>
                </a:solidFill>
                <a:latin typeface="Calibri"/>
              </a:rPr>
            </a:br>
            <a:r>
              <a:rPr lang="en-US" sz="3100" dirty="0" smtClean="0">
                <a:solidFill>
                  <a:prstClr val="black"/>
                </a:solidFill>
                <a:latin typeface="Calibri"/>
              </a:rPr>
              <a:t>7. </a:t>
            </a:r>
            <a:r>
              <a:rPr lang="en-US" sz="3100" dirty="0">
                <a:solidFill>
                  <a:prstClr val="black"/>
                </a:solidFill>
                <a:latin typeface="Calibri"/>
              </a:rPr>
              <a:t>The quality test lies in real life, in the practice of these principles in daily life and work.</a:t>
            </a:r>
            <a:r>
              <a:rPr lang="en-US" sz="3200" dirty="0">
                <a:solidFill>
                  <a:prstClr val="black"/>
                </a:solidFill>
                <a:latin typeface="Calibri"/>
              </a:rPr>
              <a:t/>
            </a:r>
            <a:br>
              <a:rPr lang="en-US" sz="3200" dirty="0">
                <a:solidFill>
                  <a:prstClr val="black"/>
                </a:solidFill>
                <a:latin typeface="Calibri"/>
              </a:rPr>
            </a:br>
            <a:endParaRPr lang="nl-BE" dirty="0"/>
          </a:p>
        </p:txBody>
      </p:sp>
      <p:sp>
        <p:nvSpPr>
          <p:cNvPr id="5" name="Subtitle 4"/>
          <p:cNvSpPr>
            <a:spLocks noGrp="1"/>
          </p:cNvSpPr>
          <p:nvPr>
            <p:ph type="subTitle" idx="1"/>
          </p:nvPr>
        </p:nvSpPr>
        <p:spPr>
          <a:xfrm>
            <a:off x="-396552" y="6858000"/>
            <a:ext cx="6172200" cy="1371600"/>
          </a:xfrm>
        </p:spPr>
        <p:txBody>
          <a:bodyPr/>
          <a:lstStyle/>
          <a:p>
            <a:endParaRPr lang="nl-BE" dirty="0"/>
          </a:p>
        </p:txBody>
      </p:sp>
    </p:spTree>
    <p:extLst>
      <p:ext uri="{BB962C8B-B14F-4D97-AF65-F5344CB8AC3E}">
        <p14:creationId xmlns:p14="http://schemas.microsoft.com/office/powerpoint/2010/main" val="1152889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467600" cy="1143000"/>
          </a:xfrm>
        </p:spPr>
        <p:txBody>
          <a:bodyPr/>
          <a:lstStyle/>
          <a:p>
            <a:r>
              <a:rPr lang="en-US" sz="3200" b="1" dirty="0">
                <a:solidFill>
                  <a:prstClr val="black"/>
                </a:solidFill>
                <a:latin typeface="Calibri"/>
              </a:rPr>
              <a:t>Content of the course / 8 Modules</a:t>
            </a:r>
            <a:endParaRPr lang="nl-BE" b="1" dirty="0"/>
          </a:p>
        </p:txBody>
      </p:sp>
      <p:sp>
        <p:nvSpPr>
          <p:cNvPr id="3" name="Content Placeholder 2"/>
          <p:cNvSpPr>
            <a:spLocks noGrp="1"/>
          </p:cNvSpPr>
          <p:nvPr>
            <p:ph sz="quarter" idx="1"/>
          </p:nvPr>
        </p:nvSpPr>
        <p:spPr>
          <a:xfrm>
            <a:off x="755576" y="1556792"/>
            <a:ext cx="7467600" cy="5184576"/>
          </a:xfrm>
        </p:spPr>
        <p:txBody>
          <a:bodyPr>
            <a:normAutofit lnSpcReduction="10000"/>
          </a:bodyPr>
          <a:lstStyle/>
          <a:p>
            <a:pPr marL="0" lvl="0" indent="0">
              <a:spcBef>
                <a:spcPct val="20000"/>
              </a:spcBef>
              <a:buClrTx/>
              <a:buSzTx/>
              <a:buNone/>
            </a:pPr>
            <a:r>
              <a:rPr lang="en-US" dirty="0" smtClean="0">
                <a:solidFill>
                  <a:prstClr val="black"/>
                </a:solidFill>
                <a:latin typeface="Calibri"/>
              </a:rPr>
              <a:t>1. Existential </a:t>
            </a:r>
            <a:r>
              <a:rPr lang="en-US" dirty="0">
                <a:solidFill>
                  <a:prstClr val="black"/>
                </a:solidFill>
                <a:latin typeface="Calibri"/>
              </a:rPr>
              <a:t>Well-being. </a:t>
            </a:r>
            <a:r>
              <a:rPr lang="en-US" dirty="0" smtClean="0">
                <a:solidFill>
                  <a:prstClr val="black"/>
                </a:solidFill>
                <a:latin typeface="Calibri"/>
              </a:rPr>
              <a:t>Quality </a:t>
            </a:r>
            <a:r>
              <a:rPr lang="en-US" dirty="0">
                <a:solidFill>
                  <a:prstClr val="black"/>
                </a:solidFill>
                <a:latin typeface="Calibri"/>
              </a:rPr>
              <a:t>of </a:t>
            </a:r>
            <a:r>
              <a:rPr lang="en-US" dirty="0" smtClean="0">
                <a:solidFill>
                  <a:prstClr val="black"/>
                </a:solidFill>
                <a:latin typeface="Calibri"/>
              </a:rPr>
              <a:t>life</a:t>
            </a:r>
            <a:r>
              <a:rPr lang="en-US" dirty="0">
                <a:solidFill>
                  <a:prstClr val="black"/>
                </a:solidFill>
                <a:latin typeface="Calibri"/>
              </a:rPr>
              <a:t>. 	</a:t>
            </a:r>
            <a:endParaRPr lang="en-US" dirty="0" smtClean="0">
              <a:solidFill>
                <a:prstClr val="black"/>
              </a:solidFill>
              <a:latin typeface="Calibri"/>
            </a:endParaRPr>
          </a:p>
          <a:p>
            <a:pPr marL="0" lvl="0" indent="0">
              <a:spcBef>
                <a:spcPct val="20000"/>
              </a:spcBef>
              <a:buClrTx/>
              <a:buSzTx/>
              <a:buNone/>
            </a:pPr>
            <a:r>
              <a:rPr lang="en-US" dirty="0">
                <a:solidFill>
                  <a:prstClr val="black"/>
                </a:solidFill>
                <a:latin typeface="Calibri"/>
              </a:rPr>
              <a:t>	</a:t>
            </a:r>
            <a:r>
              <a:rPr lang="en-US" dirty="0" smtClean="0">
                <a:solidFill>
                  <a:prstClr val="black"/>
                </a:solidFill>
                <a:latin typeface="Calibri"/>
              </a:rPr>
              <a:t>Health</a:t>
            </a:r>
            <a:r>
              <a:rPr lang="en-US" dirty="0">
                <a:solidFill>
                  <a:prstClr val="black"/>
                </a:solidFill>
                <a:latin typeface="Calibri"/>
              </a:rPr>
              <a:t>, Curing and Healing. </a:t>
            </a:r>
          </a:p>
          <a:p>
            <a:pPr marL="0" lvl="0" indent="0">
              <a:spcBef>
                <a:spcPct val="20000"/>
              </a:spcBef>
              <a:buClrTx/>
              <a:buSzTx/>
              <a:buNone/>
            </a:pPr>
            <a:r>
              <a:rPr lang="en-US" dirty="0">
                <a:solidFill>
                  <a:prstClr val="black"/>
                </a:solidFill>
                <a:latin typeface="Calibri"/>
              </a:rPr>
              <a:t>2. </a:t>
            </a:r>
            <a:r>
              <a:rPr lang="en-US" dirty="0" smtClean="0">
                <a:solidFill>
                  <a:prstClr val="black"/>
                </a:solidFill>
                <a:latin typeface="Calibri"/>
              </a:rPr>
              <a:t>Life story. Developmental stages. </a:t>
            </a:r>
            <a:endParaRPr lang="en-US" dirty="0">
              <a:solidFill>
                <a:prstClr val="black"/>
              </a:solidFill>
              <a:latin typeface="Calibri"/>
            </a:endParaRPr>
          </a:p>
          <a:p>
            <a:pPr marL="0" lvl="0" indent="0">
              <a:spcBef>
                <a:spcPct val="20000"/>
              </a:spcBef>
              <a:buClrTx/>
              <a:buSzTx/>
              <a:buNone/>
            </a:pPr>
            <a:r>
              <a:rPr lang="en-US" dirty="0">
                <a:solidFill>
                  <a:prstClr val="black"/>
                </a:solidFill>
                <a:latin typeface="Calibri"/>
              </a:rPr>
              <a:t>	Existential themes in one’s life story. </a:t>
            </a:r>
            <a:endParaRPr lang="en-US" dirty="0" smtClean="0">
              <a:solidFill>
                <a:prstClr val="black"/>
              </a:solidFill>
              <a:latin typeface="Calibri"/>
            </a:endParaRPr>
          </a:p>
          <a:p>
            <a:pPr marL="0" lvl="0" indent="0">
              <a:spcBef>
                <a:spcPct val="20000"/>
              </a:spcBef>
              <a:buClrTx/>
              <a:buSzTx/>
              <a:buNone/>
            </a:pPr>
            <a:r>
              <a:rPr lang="en-US" dirty="0" smtClean="0">
                <a:solidFill>
                  <a:prstClr val="black"/>
                </a:solidFill>
                <a:latin typeface="Calibri"/>
              </a:rPr>
              <a:t>3</a:t>
            </a:r>
            <a:r>
              <a:rPr lang="en-US" dirty="0">
                <a:solidFill>
                  <a:prstClr val="black"/>
                </a:solidFill>
                <a:latin typeface="Calibri"/>
              </a:rPr>
              <a:t>. Dimension of human existence. 				Self image and World view.</a:t>
            </a:r>
          </a:p>
          <a:p>
            <a:pPr marL="0" lvl="0" indent="0">
              <a:spcBef>
                <a:spcPct val="20000"/>
              </a:spcBef>
              <a:buClrTx/>
              <a:buSzTx/>
              <a:buNone/>
            </a:pPr>
            <a:r>
              <a:rPr lang="en-US" dirty="0" smtClean="0">
                <a:solidFill>
                  <a:prstClr val="black"/>
                </a:solidFill>
                <a:latin typeface="Calibri"/>
              </a:rPr>
              <a:t>4</a:t>
            </a:r>
            <a:r>
              <a:rPr lang="en-US" dirty="0">
                <a:solidFill>
                  <a:prstClr val="black"/>
                </a:solidFill>
                <a:latin typeface="Calibri"/>
              </a:rPr>
              <a:t>. Meaning and values. </a:t>
            </a:r>
          </a:p>
          <a:p>
            <a:pPr marL="0" lvl="0" indent="0">
              <a:spcBef>
                <a:spcPct val="20000"/>
              </a:spcBef>
              <a:buClrTx/>
              <a:buSzTx/>
              <a:buNone/>
            </a:pPr>
            <a:r>
              <a:rPr lang="en-US" dirty="0">
                <a:solidFill>
                  <a:prstClr val="black"/>
                </a:solidFill>
                <a:latin typeface="Calibri"/>
              </a:rPr>
              <a:t>5. Existential </a:t>
            </a:r>
            <a:r>
              <a:rPr lang="en-US" dirty="0" smtClean="0">
                <a:solidFill>
                  <a:prstClr val="black"/>
                </a:solidFill>
                <a:latin typeface="Calibri"/>
              </a:rPr>
              <a:t>challenges: anxiety</a:t>
            </a:r>
            <a:r>
              <a:rPr lang="en-US" dirty="0">
                <a:solidFill>
                  <a:prstClr val="black"/>
                </a:solidFill>
                <a:latin typeface="Calibri"/>
              </a:rPr>
              <a:t>, solitude, loss, grief, </a:t>
            </a:r>
            <a:r>
              <a:rPr lang="en-US" dirty="0" smtClean="0">
                <a:solidFill>
                  <a:prstClr val="black"/>
                </a:solidFill>
                <a:latin typeface="Calibri"/>
              </a:rPr>
              <a:t>	sickness</a:t>
            </a:r>
            <a:r>
              <a:rPr lang="en-US" dirty="0">
                <a:solidFill>
                  <a:prstClr val="black"/>
                </a:solidFill>
                <a:latin typeface="Calibri"/>
              </a:rPr>
              <a:t>, death. </a:t>
            </a:r>
          </a:p>
          <a:p>
            <a:pPr marL="0" lvl="0" indent="0">
              <a:spcBef>
                <a:spcPct val="20000"/>
              </a:spcBef>
              <a:buClrTx/>
              <a:buSzTx/>
              <a:buNone/>
            </a:pPr>
            <a:r>
              <a:rPr lang="en-GB" dirty="0">
                <a:latin typeface="Calibri"/>
              </a:rPr>
              <a:t>6. Conflicts, anger, power, freedom, boundaries. </a:t>
            </a:r>
          </a:p>
          <a:p>
            <a:pPr lvl="0">
              <a:spcBef>
                <a:spcPct val="20000"/>
              </a:spcBef>
              <a:buClrTx/>
              <a:buSzTx/>
              <a:buNone/>
            </a:pPr>
            <a:r>
              <a:rPr lang="nl-BE" dirty="0">
                <a:latin typeface="Calibri"/>
              </a:rPr>
              <a:t>7. </a:t>
            </a:r>
            <a:r>
              <a:rPr lang="en-GB" dirty="0">
                <a:latin typeface="Calibri"/>
              </a:rPr>
              <a:t>Love. Different forms of connection and closeness. 	</a:t>
            </a:r>
            <a:r>
              <a:rPr lang="en-GB" dirty="0" smtClean="0">
                <a:latin typeface="Calibri"/>
              </a:rPr>
              <a:t>Gender </a:t>
            </a:r>
            <a:r>
              <a:rPr lang="en-GB" dirty="0">
                <a:latin typeface="Calibri"/>
              </a:rPr>
              <a:t>issues.   </a:t>
            </a:r>
            <a:endParaRPr lang="nl-BE" dirty="0">
              <a:latin typeface="Calibri"/>
            </a:endParaRPr>
          </a:p>
          <a:p>
            <a:pPr lvl="0">
              <a:spcBef>
                <a:spcPct val="20000"/>
              </a:spcBef>
              <a:buClrTx/>
              <a:buSzTx/>
              <a:buNone/>
            </a:pPr>
            <a:r>
              <a:rPr lang="en-GB" dirty="0">
                <a:latin typeface="Calibri"/>
              </a:rPr>
              <a:t>8</a:t>
            </a:r>
            <a:r>
              <a:rPr lang="en-GB" dirty="0" smtClean="0">
                <a:latin typeface="Calibri"/>
              </a:rPr>
              <a:t>. Treasures </a:t>
            </a:r>
            <a:r>
              <a:rPr lang="en-GB" dirty="0">
                <a:latin typeface="Calibri"/>
              </a:rPr>
              <a:t>for life quality. Art of Living.</a:t>
            </a:r>
          </a:p>
          <a:p>
            <a:endParaRPr lang="nl-BE" dirty="0"/>
          </a:p>
        </p:txBody>
      </p:sp>
      <p:pic>
        <p:nvPicPr>
          <p:cNvPr id="1026" name="Picture 2" descr="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875"/>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44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467600" cy="1143000"/>
          </a:xfrm>
        </p:spPr>
        <p:txBody>
          <a:bodyPr/>
          <a:lstStyle/>
          <a:p>
            <a:r>
              <a:rPr lang="en-US" b="1" dirty="0"/>
              <a:t>Development of strengths, qualities and virtues</a:t>
            </a:r>
            <a:endParaRPr lang="nl-BE" b="1" dirty="0"/>
          </a:p>
        </p:txBody>
      </p:sp>
      <p:sp>
        <p:nvSpPr>
          <p:cNvPr id="3" name="Content Placeholder 2"/>
          <p:cNvSpPr>
            <a:spLocks noGrp="1"/>
          </p:cNvSpPr>
          <p:nvPr>
            <p:ph sz="quarter" idx="1"/>
          </p:nvPr>
        </p:nvSpPr>
        <p:spPr>
          <a:xfrm>
            <a:off x="755576" y="1556792"/>
            <a:ext cx="7467600" cy="5184576"/>
          </a:xfrm>
        </p:spPr>
        <p:txBody>
          <a:bodyPr>
            <a:normAutofit/>
          </a:bodyPr>
          <a:lstStyle/>
          <a:p>
            <a:pPr marL="0" lvl="0" indent="0">
              <a:spcBef>
                <a:spcPct val="20000"/>
              </a:spcBef>
              <a:buClrTx/>
              <a:buSzTx/>
              <a:buNone/>
            </a:pPr>
            <a:r>
              <a:rPr lang="en-US" sz="2800" dirty="0" smtClean="0">
                <a:solidFill>
                  <a:prstClr val="black"/>
                </a:solidFill>
                <a:latin typeface="Calibri"/>
              </a:rPr>
              <a:t>1</a:t>
            </a:r>
            <a:r>
              <a:rPr lang="en-US" sz="3200" dirty="0" smtClean="0">
                <a:solidFill>
                  <a:prstClr val="black"/>
                </a:solidFill>
                <a:latin typeface="Calibri"/>
              </a:rPr>
              <a:t>. </a:t>
            </a:r>
            <a:r>
              <a:rPr lang="en-US" sz="2800" dirty="0" smtClean="0">
                <a:solidFill>
                  <a:prstClr val="black"/>
                </a:solidFill>
                <a:latin typeface="Calibri"/>
              </a:rPr>
              <a:t>Hope.</a:t>
            </a:r>
            <a:r>
              <a:rPr lang="en-US" sz="2800" dirty="0">
                <a:solidFill>
                  <a:prstClr val="black"/>
                </a:solidFill>
                <a:latin typeface="Calibri"/>
              </a:rPr>
              <a:t> </a:t>
            </a:r>
          </a:p>
          <a:p>
            <a:pPr marL="0" lvl="0" indent="0">
              <a:spcBef>
                <a:spcPct val="20000"/>
              </a:spcBef>
              <a:buClrTx/>
              <a:buSzTx/>
              <a:buNone/>
            </a:pPr>
            <a:r>
              <a:rPr lang="en-US" sz="2800" dirty="0">
                <a:solidFill>
                  <a:prstClr val="black"/>
                </a:solidFill>
                <a:latin typeface="Calibri"/>
              </a:rPr>
              <a:t>2. R</a:t>
            </a:r>
            <a:r>
              <a:rPr lang="en-US" sz="2800" dirty="0" smtClean="0">
                <a:solidFill>
                  <a:prstClr val="black"/>
                </a:solidFill>
                <a:latin typeface="Calibri"/>
              </a:rPr>
              <a:t>esilience, Courage. </a:t>
            </a:r>
          </a:p>
          <a:p>
            <a:pPr marL="0" lvl="0" indent="0">
              <a:spcBef>
                <a:spcPct val="20000"/>
              </a:spcBef>
              <a:buClrTx/>
              <a:buSzTx/>
              <a:buNone/>
            </a:pPr>
            <a:r>
              <a:rPr lang="en-US" sz="2800" dirty="0" smtClean="0">
                <a:solidFill>
                  <a:prstClr val="black"/>
                </a:solidFill>
                <a:latin typeface="Calibri"/>
              </a:rPr>
              <a:t>3</a:t>
            </a:r>
            <a:r>
              <a:rPr lang="en-US" sz="2800" dirty="0">
                <a:solidFill>
                  <a:prstClr val="black"/>
                </a:solidFill>
                <a:latin typeface="Calibri"/>
              </a:rPr>
              <a:t>. </a:t>
            </a:r>
            <a:r>
              <a:rPr lang="en-US" sz="2800" dirty="0" smtClean="0">
                <a:solidFill>
                  <a:prstClr val="black"/>
                </a:solidFill>
                <a:latin typeface="Calibri"/>
              </a:rPr>
              <a:t>Wisdom. Self-care</a:t>
            </a:r>
            <a:endParaRPr lang="en-US" sz="2800" dirty="0">
              <a:solidFill>
                <a:prstClr val="black"/>
              </a:solidFill>
              <a:latin typeface="Calibri"/>
            </a:endParaRPr>
          </a:p>
          <a:p>
            <a:pPr marL="0" lvl="0" indent="0">
              <a:spcBef>
                <a:spcPct val="20000"/>
              </a:spcBef>
              <a:buClrTx/>
              <a:buSzTx/>
              <a:buNone/>
            </a:pPr>
            <a:r>
              <a:rPr lang="en-US" sz="2800" dirty="0" smtClean="0">
                <a:solidFill>
                  <a:prstClr val="black"/>
                </a:solidFill>
                <a:latin typeface="Calibri"/>
              </a:rPr>
              <a:t>4. Wonder. Awe. Flow. Creativity. </a:t>
            </a:r>
            <a:endParaRPr lang="en-US" sz="2800" dirty="0">
              <a:solidFill>
                <a:prstClr val="black"/>
              </a:solidFill>
              <a:latin typeface="Calibri"/>
            </a:endParaRPr>
          </a:p>
          <a:p>
            <a:pPr marL="0" lvl="0" indent="0">
              <a:spcBef>
                <a:spcPct val="20000"/>
              </a:spcBef>
              <a:buClrTx/>
              <a:buSzTx/>
              <a:buNone/>
            </a:pPr>
            <a:r>
              <a:rPr lang="en-US" sz="2800" dirty="0" smtClean="0">
                <a:solidFill>
                  <a:prstClr val="black"/>
                </a:solidFill>
                <a:latin typeface="Calibri"/>
              </a:rPr>
              <a:t>5. Presence. Acceptance. </a:t>
            </a:r>
            <a:endParaRPr lang="en-US" sz="2800" dirty="0">
              <a:solidFill>
                <a:prstClr val="black"/>
              </a:solidFill>
              <a:latin typeface="Calibri"/>
            </a:endParaRPr>
          </a:p>
          <a:p>
            <a:pPr marL="0" lvl="0" indent="0">
              <a:spcBef>
                <a:spcPct val="20000"/>
              </a:spcBef>
              <a:buClrTx/>
              <a:buSzTx/>
              <a:buNone/>
            </a:pPr>
            <a:r>
              <a:rPr lang="en-GB" sz="2800" dirty="0" smtClean="0">
                <a:latin typeface="Calibri"/>
              </a:rPr>
              <a:t>6. Integrity.  </a:t>
            </a:r>
            <a:endParaRPr lang="en-GB" sz="2800" dirty="0">
              <a:latin typeface="Calibri"/>
            </a:endParaRPr>
          </a:p>
          <a:p>
            <a:pPr lvl="0">
              <a:spcBef>
                <a:spcPct val="20000"/>
              </a:spcBef>
              <a:buClrTx/>
              <a:buSzTx/>
              <a:buNone/>
            </a:pPr>
            <a:r>
              <a:rPr lang="nl-BE" sz="2800" dirty="0">
                <a:latin typeface="Calibri"/>
              </a:rPr>
              <a:t>7. </a:t>
            </a:r>
            <a:r>
              <a:rPr lang="nl-BE" sz="2800" dirty="0" err="1" smtClean="0">
                <a:latin typeface="Calibri"/>
              </a:rPr>
              <a:t>Compassion</a:t>
            </a:r>
            <a:r>
              <a:rPr lang="nl-BE" sz="2800" dirty="0" smtClean="0">
                <a:latin typeface="Calibri"/>
              </a:rPr>
              <a:t>, </a:t>
            </a:r>
            <a:r>
              <a:rPr lang="nl-BE" sz="2800" dirty="0" err="1" smtClean="0">
                <a:latin typeface="Calibri"/>
              </a:rPr>
              <a:t>Responsibility</a:t>
            </a:r>
            <a:r>
              <a:rPr lang="en-GB" sz="2800" dirty="0" smtClean="0">
                <a:latin typeface="Calibri"/>
              </a:rPr>
              <a:t>. </a:t>
            </a:r>
            <a:r>
              <a:rPr lang="en-GB" sz="2800" dirty="0">
                <a:latin typeface="Calibri"/>
              </a:rPr>
              <a:t> </a:t>
            </a:r>
            <a:endParaRPr lang="nl-BE" sz="2800" dirty="0">
              <a:latin typeface="Calibri"/>
            </a:endParaRPr>
          </a:p>
          <a:p>
            <a:pPr lvl="0">
              <a:spcBef>
                <a:spcPct val="20000"/>
              </a:spcBef>
              <a:buClrTx/>
              <a:buSzTx/>
              <a:buNone/>
            </a:pPr>
            <a:r>
              <a:rPr lang="en-GB" sz="2800" dirty="0">
                <a:latin typeface="Calibri"/>
              </a:rPr>
              <a:t>8</a:t>
            </a:r>
            <a:r>
              <a:rPr lang="en-GB" sz="2800" dirty="0" smtClean="0">
                <a:latin typeface="Calibri"/>
              </a:rPr>
              <a:t>. Joy. </a:t>
            </a:r>
            <a:r>
              <a:rPr lang="en-GB" sz="2800" dirty="0" err="1" smtClean="0">
                <a:latin typeface="Calibri"/>
              </a:rPr>
              <a:t>Humor</a:t>
            </a:r>
            <a:r>
              <a:rPr lang="en-GB" sz="2800" dirty="0" smtClean="0">
                <a:latin typeface="Calibri"/>
              </a:rPr>
              <a:t>. Forgiveness. Gratitude.</a:t>
            </a:r>
            <a:endParaRPr lang="en-GB" sz="2800" dirty="0">
              <a:latin typeface="Calibri"/>
            </a:endParaRPr>
          </a:p>
          <a:p>
            <a:endParaRPr lang="nl-BE" dirty="0"/>
          </a:p>
        </p:txBody>
      </p:sp>
      <p:pic>
        <p:nvPicPr>
          <p:cNvPr id="1026" name="Picture 2" descr="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875"/>
            <a:ext cx="1524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1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rPr>
              <a:t>1. Existential Well-being. </a:t>
            </a:r>
            <a:r>
              <a:rPr lang="en-US" sz="2800" b="1" dirty="0" smtClean="0">
                <a:solidFill>
                  <a:prstClr val="black"/>
                </a:solidFill>
              </a:rPr>
              <a:t>Quality </a:t>
            </a:r>
            <a:r>
              <a:rPr lang="en-US" sz="2800" b="1" dirty="0">
                <a:solidFill>
                  <a:prstClr val="black"/>
                </a:solidFill>
              </a:rPr>
              <a:t>of life, </a:t>
            </a:r>
            <a:r>
              <a:rPr lang="en-US" sz="2800" b="1" dirty="0" smtClean="0">
                <a:solidFill>
                  <a:prstClr val="black"/>
                </a:solidFill>
              </a:rPr>
              <a:t/>
            </a:r>
            <a:br>
              <a:rPr lang="en-US" sz="2800" b="1" dirty="0" smtClean="0">
                <a:solidFill>
                  <a:prstClr val="black"/>
                </a:solidFill>
              </a:rPr>
            </a:br>
            <a:r>
              <a:rPr lang="en-US" sz="2800" b="1" dirty="0" smtClean="0">
                <a:solidFill>
                  <a:prstClr val="black"/>
                </a:solidFill>
              </a:rPr>
              <a:t>Health</a:t>
            </a:r>
            <a:r>
              <a:rPr lang="en-US" sz="2800" b="1" dirty="0">
                <a:solidFill>
                  <a:prstClr val="black"/>
                </a:solidFill>
              </a:rPr>
              <a:t>, </a:t>
            </a:r>
            <a:r>
              <a:rPr lang="en-US" sz="2800" b="1" dirty="0" smtClean="0">
                <a:solidFill>
                  <a:prstClr val="black"/>
                </a:solidFill>
              </a:rPr>
              <a:t>Curing </a:t>
            </a:r>
            <a:r>
              <a:rPr lang="en-US" sz="2800" b="1" dirty="0">
                <a:solidFill>
                  <a:prstClr val="black"/>
                </a:solidFill>
              </a:rPr>
              <a:t>and </a:t>
            </a:r>
            <a:r>
              <a:rPr lang="en-US" sz="2800" b="1" dirty="0" smtClean="0">
                <a:solidFill>
                  <a:prstClr val="black"/>
                </a:solidFill>
              </a:rPr>
              <a:t>Healing</a:t>
            </a:r>
            <a:endParaRPr lang="nl-BE" b="1" dirty="0"/>
          </a:p>
        </p:txBody>
      </p:sp>
      <p:sp>
        <p:nvSpPr>
          <p:cNvPr id="4" name="Content Placeholder 3"/>
          <p:cNvSpPr>
            <a:spLocks noGrp="1"/>
          </p:cNvSpPr>
          <p:nvPr>
            <p:ph sz="half" idx="2"/>
          </p:nvPr>
        </p:nvSpPr>
        <p:spPr>
          <a:xfrm>
            <a:off x="4283968" y="1745432"/>
            <a:ext cx="4644008" cy="5112568"/>
          </a:xfrm>
        </p:spPr>
        <p:txBody>
          <a:bodyPr>
            <a:normAutofit fontScale="92500" lnSpcReduction="20000"/>
          </a:bodyPr>
          <a:lstStyle/>
          <a:p>
            <a:pPr marL="0" lvl="0" indent="0">
              <a:buNone/>
            </a:pPr>
            <a:endParaRPr lang="en-US" sz="2600" i="1" dirty="0" smtClean="0">
              <a:solidFill>
                <a:prstClr val="black"/>
              </a:solidFill>
              <a:latin typeface="Arial" pitchFamily="34" charset="0"/>
              <a:cs typeface="Arial" pitchFamily="34" charset="0"/>
            </a:endParaRPr>
          </a:p>
          <a:p>
            <a:pPr marL="0" lvl="0" indent="0">
              <a:buNone/>
            </a:pPr>
            <a:r>
              <a:rPr lang="en-US" sz="2600" i="1" dirty="0" smtClean="0">
                <a:solidFill>
                  <a:prstClr val="black"/>
                </a:solidFill>
                <a:latin typeface="Arial" pitchFamily="34" charset="0"/>
                <a:cs typeface="Arial" pitchFamily="34" charset="0"/>
              </a:rPr>
              <a:t>“There </a:t>
            </a:r>
            <a:r>
              <a:rPr lang="en-US" sz="2600" i="1" dirty="0">
                <a:solidFill>
                  <a:prstClr val="black"/>
                </a:solidFill>
                <a:latin typeface="Arial" pitchFamily="34" charset="0"/>
                <a:cs typeface="Arial" pitchFamily="34" charset="0"/>
              </a:rPr>
              <a:t>is an inner wisdom in each person, based in a bodily-carried </a:t>
            </a:r>
            <a:r>
              <a:rPr lang="en-US" sz="2600" i="1" dirty="0" smtClean="0">
                <a:solidFill>
                  <a:prstClr val="black"/>
                </a:solidFill>
                <a:latin typeface="Arial" pitchFamily="34" charset="0"/>
                <a:cs typeface="Arial" pitchFamily="34" charset="0"/>
              </a:rPr>
              <a:t>sense of </a:t>
            </a:r>
            <a:r>
              <a:rPr lang="en-US" sz="2600" i="1" dirty="0">
                <a:solidFill>
                  <a:prstClr val="black"/>
                </a:solidFill>
                <a:latin typeface="Arial" pitchFamily="34" charset="0"/>
                <a:cs typeface="Arial" pitchFamily="34" charset="0"/>
              </a:rPr>
              <a:t>personal truth. The bodily-held inner knowing becomes a meaningful resource we can use</a:t>
            </a:r>
            <a:r>
              <a:rPr lang="en-US" sz="2600" i="1" dirty="0" smtClean="0">
                <a:solidFill>
                  <a:prstClr val="black"/>
                </a:solidFill>
                <a:latin typeface="Arial" pitchFamily="34" charset="0"/>
                <a:cs typeface="Arial" pitchFamily="34" charset="0"/>
              </a:rPr>
              <a:t>.” </a:t>
            </a:r>
            <a:r>
              <a:rPr lang="en-US" sz="2000" i="1" dirty="0">
                <a:solidFill>
                  <a:prstClr val="black"/>
                </a:solidFill>
                <a:latin typeface="Arial" pitchFamily="34" charset="0"/>
                <a:cs typeface="Arial" pitchFamily="34" charset="0"/>
              </a:rPr>
              <a:t>(Lucinda Gray)</a:t>
            </a:r>
          </a:p>
          <a:p>
            <a:pPr marL="0" lvl="0" indent="0">
              <a:buNone/>
            </a:pPr>
            <a:endParaRPr lang="nl-BE" sz="2600" dirty="0">
              <a:solidFill>
                <a:prstClr val="black"/>
              </a:solidFill>
            </a:endParaRPr>
          </a:p>
          <a:p>
            <a:pPr marL="0" lvl="0" indent="0">
              <a:buNone/>
            </a:pPr>
            <a:r>
              <a:rPr lang="nl-BE" sz="3100" dirty="0" smtClean="0">
                <a:solidFill>
                  <a:prstClr val="black"/>
                </a:solidFill>
              </a:rPr>
              <a:t>FOCUSING ATTITUDE</a:t>
            </a:r>
          </a:p>
          <a:p>
            <a:pPr marL="0" lvl="0" indent="0">
              <a:buNone/>
            </a:pPr>
            <a:r>
              <a:rPr lang="nl-BE" sz="3100" dirty="0" smtClean="0">
                <a:solidFill>
                  <a:prstClr val="black"/>
                </a:solidFill>
              </a:rPr>
              <a:t>FELT SENSE</a:t>
            </a:r>
          </a:p>
          <a:p>
            <a:pPr marL="0" lvl="0" indent="0">
              <a:buNone/>
            </a:pPr>
            <a:endParaRPr lang="nl-BE" sz="2600" dirty="0">
              <a:solidFill>
                <a:prstClr val="black"/>
              </a:solidFill>
            </a:endParaRPr>
          </a:p>
          <a:p>
            <a:pPr marL="0" lvl="0" indent="0">
              <a:buNone/>
            </a:pPr>
            <a:endParaRPr lang="nl-BE" sz="3100" dirty="0" smtClean="0">
              <a:solidFill>
                <a:prstClr val="black"/>
              </a:solidFill>
            </a:endParaRPr>
          </a:p>
          <a:p>
            <a:pPr marL="0" lvl="0" indent="0">
              <a:buNone/>
            </a:pPr>
            <a:r>
              <a:rPr lang="nl-BE" sz="3100" dirty="0" smtClean="0">
                <a:solidFill>
                  <a:prstClr val="black"/>
                </a:solidFill>
              </a:rPr>
              <a:t>HOPE </a:t>
            </a:r>
            <a:endParaRPr lang="nl-BE" sz="3100" dirty="0">
              <a:solidFill>
                <a:prstClr val="black"/>
              </a:solidFill>
            </a:endParaRPr>
          </a:p>
          <a:p>
            <a:pPr marL="0" lvl="0" indent="0">
              <a:buNone/>
            </a:pPr>
            <a:endParaRPr lang="nl-BE" sz="3100" dirty="0">
              <a:solidFill>
                <a:prstClr val="black"/>
              </a:solidFill>
            </a:endParaRPr>
          </a:p>
          <a:p>
            <a:endParaRPr lang="nl-BE"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3528392" cy="467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353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576" y="0"/>
            <a:ext cx="7467600" cy="1143000"/>
          </a:xfrm>
        </p:spPr>
        <p:txBody>
          <a:bodyPr>
            <a:normAutofit/>
          </a:bodyPr>
          <a:lstStyle/>
          <a:p>
            <a:r>
              <a:rPr lang="nl-BE" sz="2400" b="1" dirty="0" err="1" smtClean="0"/>
              <a:t>Example</a:t>
            </a:r>
            <a:r>
              <a:rPr lang="nl-BE" sz="2400" b="1" dirty="0" smtClean="0"/>
              <a:t> of Personal </a:t>
            </a:r>
            <a:r>
              <a:rPr lang="nl-BE" sz="2400" b="1" dirty="0" err="1" smtClean="0"/>
              <a:t>growth</a:t>
            </a:r>
            <a:r>
              <a:rPr lang="nl-BE" sz="2400" b="1" dirty="0" smtClean="0"/>
              <a:t> </a:t>
            </a:r>
            <a:r>
              <a:rPr lang="nl-BE" sz="2400" b="1" dirty="0" err="1" smtClean="0"/>
              <a:t>activity</a:t>
            </a:r>
            <a:endParaRPr lang="nl-BE" sz="2400" b="1" dirty="0"/>
          </a:p>
        </p:txBody>
      </p:sp>
      <p:sp>
        <p:nvSpPr>
          <p:cNvPr id="5" name="Content Placeholder 4"/>
          <p:cNvSpPr>
            <a:spLocks noGrp="1"/>
          </p:cNvSpPr>
          <p:nvPr>
            <p:ph sz="quarter" idx="1"/>
          </p:nvPr>
        </p:nvSpPr>
        <p:spPr>
          <a:xfrm>
            <a:off x="683568" y="1556792"/>
            <a:ext cx="7467600" cy="4873752"/>
          </a:xfrm>
        </p:spPr>
        <p:txBody>
          <a:bodyPr/>
          <a:lstStyle/>
          <a:p>
            <a:r>
              <a:rPr lang="nl-BE" dirty="0" smtClean="0"/>
              <a:t>Focus on a time </a:t>
            </a:r>
            <a:r>
              <a:rPr lang="nl-BE" dirty="0" err="1" smtClean="0"/>
              <a:t>you</a:t>
            </a:r>
            <a:r>
              <a:rPr lang="nl-BE" dirty="0" smtClean="0"/>
              <a:t> </a:t>
            </a:r>
            <a:r>
              <a:rPr lang="nl-BE" dirty="0" err="1" smtClean="0"/>
              <a:t>felt</a:t>
            </a:r>
            <a:r>
              <a:rPr lang="nl-BE" dirty="0" smtClean="0"/>
              <a:t> </a:t>
            </a:r>
            <a:r>
              <a:rPr lang="nl-BE" dirty="0" err="1" smtClean="0"/>
              <a:t>hopeful</a:t>
            </a:r>
            <a:r>
              <a:rPr lang="nl-BE" dirty="0" smtClean="0"/>
              <a:t> </a:t>
            </a:r>
            <a:r>
              <a:rPr lang="nl-BE" dirty="0" err="1" smtClean="0"/>
              <a:t>about</a:t>
            </a:r>
            <a:r>
              <a:rPr lang="nl-BE" dirty="0" smtClean="0"/>
              <a:t> </a:t>
            </a:r>
            <a:r>
              <a:rPr lang="nl-BE" dirty="0" err="1" smtClean="0"/>
              <a:t>your</a:t>
            </a:r>
            <a:r>
              <a:rPr lang="nl-BE" dirty="0" smtClean="0"/>
              <a:t> life. </a:t>
            </a:r>
            <a:r>
              <a:rPr lang="nl-BE" dirty="0" err="1" smtClean="0"/>
              <a:t>What</a:t>
            </a:r>
            <a:r>
              <a:rPr lang="nl-BE" dirty="0" smtClean="0"/>
              <a:t> was </a:t>
            </a:r>
            <a:r>
              <a:rPr lang="nl-BE" dirty="0" err="1" smtClean="0"/>
              <a:t>going</a:t>
            </a:r>
            <a:r>
              <a:rPr lang="nl-BE" dirty="0" smtClean="0"/>
              <a:t> on in </a:t>
            </a:r>
            <a:r>
              <a:rPr lang="nl-BE" dirty="0" err="1" smtClean="0"/>
              <a:t>your</a:t>
            </a:r>
            <a:r>
              <a:rPr lang="nl-BE" dirty="0" smtClean="0"/>
              <a:t> life </a:t>
            </a:r>
            <a:r>
              <a:rPr lang="nl-BE" dirty="0" err="1" smtClean="0"/>
              <a:t>that</a:t>
            </a:r>
            <a:r>
              <a:rPr lang="nl-BE" dirty="0" smtClean="0"/>
              <a:t> made </a:t>
            </a:r>
            <a:r>
              <a:rPr lang="nl-BE" dirty="0" err="1" smtClean="0"/>
              <a:t>you</a:t>
            </a:r>
            <a:r>
              <a:rPr lang="nl-BE" dirty="0" smtClean="0"/>
              <a:t> feel </a:t>
            </a:r>
            <a:r>
              <a:rPr lang="nl-BE" dirty="0" err="1" smtClean="0"/>
              <a:t>hopeful</a:t>
            </a:r>
            <a:r>
              <a:rPr lang="nl-BE" dirty="0" smtClean="0"/>
              <a:t>? </a:t>
            </a:r>
          </a:p>
          <a:p>
            <a:pPr marL="0" indent="0">
              <a:buNone/>
            </a:pPr>
            <a:endParaRPr lang="nl-BE" dirty="0" smtClean="0"/>
          </a:p>
          <a:p>
            <a:r>
              <a:rPr lang="nl-BE" dirty="0" err="1" smtClean="0"/>
              <a:t>What</a:t>
            </a:r>
            <a:r>
              <a:rPr lang="nl-BE" dirty="0" smtClean="0"/>
              <a:t> are </a:t>
            </a:r>
            <a:r>
              <a:rPr lang="nl-BE" dirty="0" err="1" smtClean="0"/>
              <a:t>your</a:t>
            </a:r>
            <a:r>
              <a:rPr lang="nl-BE" dirty="0" smtClean="0"/>
              <a:t> </a:t>
            </a:r>
            <a:r>
              <a:rPr lang="nl-BE" dirty="0" err="1" smtClean="0"/>
              <a:t>qualities</a:t>
            </a:r>
            <a:r>
              <a:rPr lang="nl-BE" dirty="0" smtClean="0"/>
              <a:t> or </a:t>
            </a:r>
            <a:r>
              <a:rPr lang="nl-BE" dirty="0" err="1" smtClean="0"/>
              <a:t>your</a:t>
            </a:r>
            <a:r>
              <a:rPr lang="nl-BE" dirty="0" smtClean="0"/>
              <a:t> resources </a:t>
            </a:r>
            <a:r>
              <a:rPr lang="nl-BE" dirty="0" err="1" smtClean="0"/>
              <a:t>that</a:t>
            </a:r>
            <a:r>
              <a:rPr lang="nl-BE" dirty="0" smtClean="0"/>
              <a:t> keep </a:t>
            </a:r>
            <a:r>
              <a:rPr lang="nl-BE" dirty="0" err="1" smtClean="0"/>
              <a:t>you</a:t>
            </a:r>
            <a:r>
              <a:rPr lang="nl-BE" dirty="0" smtClean="0"/>
              <a:t> </a:t>
            </a:r>
            <a:r>
              <a:rPr lang="nl-BE" dirty="0" err="1" smtClean="0"/>
              <a:t>going</a:t>
            </a:r>
            <a:r>
              <a:rPr lang="nl-BE" dirty="0" smtClean="0"/>
              <a:t> on in the face of stress </a:t>
            </a:r>
            <a:r>
              <a:rPr lang="nl-BE" dirty="0" err="1" smtClean="0"/>
              <a:t>and</a:t>
            </a:r>
            <a:r>
              <a:rPr lang="nl-BE" dirty="0" smtClean="0"/>
              <a:t> </a:t>
            </a:r>
            <a:r>
              <a:rPr lang="nl-BE" dirty="0" err="1" smtClean="0"/>
              <a:t>adversity</a:t>
            </a:r>
            <a:r>
              <a:rPr lang="nl-BE" dirty="0" smtClean="0"/>
              <a:t>?</a:t>
            </a:r>
          </a:p>
          <a:p>
            <a:pPr marL="0" indent="0">
              <a:buNone/>
            </a:pPr>
            <a:endParaRPr lang="nl-BE" dirty="0"/>
          </a:p>
          <a:p>
            <a:endParaRPr lang="nl-BE" dirty="0" smtClean="0"/>
          </a:p>
          <a:p>
            <a:endParaRPr lang="nl-BE" dirty="0" smtClean="0"/>
          </a:p>
          <a:p>
            <a:pPr marL="0" indent="0">
              <a:buNone/>
            </a:pPr>
            <a:r>
              <a:rPr lang="nl-BE" sz="1800" dirty="0" smtClean="0"/>
              <a:t> Ward &amp; Reuter (2011). </a:t>
            </a:r>
            <a:r>
              <a:rPr lang="nl-BE" sz="1800" i="1" dirty="0" err="1" smtClean="0"/>
              <a:t>Strenght-centered</a:t>
            </a:r>
            <a:r>
              <a:rPr lang="nl-BE" sz="1800" i="1" dirty="0" smtClean="0"/>
              <a:t> Counseling. </a:t>
            </a:r>
            <a:r>
              <a:rPr lang="nl-BE" sz="1800" dirty="0" smtClean="0"/>
              <a:t>Sage, London.</a:t>
            </a:r>
            <a:endParaRPr lang="nl-BE" sz="1800" dirty="0"/>
          </a:p>
        </p:txBody>
      </p:sp>
    </p:spTree>
    <p:extLst>
      <p:ext uri="{BB962C8B-B14F-4D97-AF65-F5344CB8AC3E}">
        <p14:creationId xmlns:p14="http://schemas.microsoft.com/office/powerpoint/2010/main" val="116628746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Oriel">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6_Oriel">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7_Orie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As">
  <a:themeElements>
    <a:clrScheme name="A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09-corporate_kuleuven_liggend-versie2007-9sept">
  <a:themeElements>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_kuleuven_ligge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lnDef>
  </a:objectDefaults>
  <a:extraClrSchemeLst>
    <a:extraClrScheme>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_kuleuven_ligg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_kuleuven_ligg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_kuleuven_ligg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_kuleuven_ligg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_kuleuven_ligg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_kuleuven_ligg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_kuleuven_ligg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_kuleuven_ligg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_kuleuven_ligg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_kuleuven_ligg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_kuleuven_ligg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2071</Words>
  <Application>Microsoft Office PowerPoint</Application>
  <PresentationFormat>On-screen Show (4:3)</PresentationFormat>
  <Paragraphs>364</Paragraphs>
  <Slides>48</Slides>
  <Notes>9</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48</vt:i4>
      </vt:variant>
    </vt:vector>
  </HeadingPairs>
  <TitlesOfParts>
    <vt:vector size="66" baseType="lpstr">
      <vt:lpstr>Arial</vt:lpstr>
      <vt:lpstr>Bookman Old Style</vt:lpstr>
      <vt:lpstr>Calibri</vt:lpstr>
      <vt:lpstr>Century Schoolbook</vt:lpstr>
      <vt:lpstr>Times New Roman</vt:lpstr>
      <vt:lpstr>Wingdings</vt:lpstr>
      <vt:lpstr>Wingdings 2</vt:lpstr>
      <vt:lpstr>Office Theme</vt:lpstr>
      <vt:lpstr>Oriel</vt:lpstr>
      <vt:lpstr>1_Oriel</vt:lpstr>
      <vt:lpstr>2_Oriel</vt:lpstr>
      <vt:lpstr>6_Oriel</vt:lpstr>
      <vt:lpstr>7_Oriel</vt:lpstr>
      <vt:lpstr>As</vt:lpstr>
      <vt:lpstr>2009-corporate_kuleuven_liggend-versie2007-9sept</vt:lpstr>
      <vt:lpstr>4_Office Theme</vt:lpstr>
      <vt:lpstr>3_Office Theme</vt:lpstr>
      <vt:lpstr>1_Office Theme</vt:lpstr>
      <vt:lpstr>Existential Well-Being Counseling</vt:lpstr>
      <vt:lpstr>Essential principles of  existential well-being counseling</vt:lpstr>
      <vt:lpstr>  3. Integration of diverse humanistic/experiential theories and spiritual traditions.  This results in a very broad and varied offer of texts, ordered per existential theme. </vt:lpstr>
      <vt:lpstr>4. Positive Psychology.  Leads to a process-oriented approach to human strengths, talents and virtues.   It should not be understood as a call to ignore negative aspects of human experience. But rather how positive and negative experiences may be interrelated.   Gendlin: “Every bad feeling is potential energy toward a more right way of being if you give it space to move toward its rightness." </vt:lpstr>
      <vt:lpstr>5. Counseling attitudes and skills from different therapeutic approaches.  Foundations are from the person-centered approach: empathy, authenticity, acceptance, appreciation of diversity.  6. Diverse forms of expression: language, imagination, art, music, films, novels, clips from the internet, humoristic sketches… “Beauty and solace”  7. The quality test lies in real life, in the practice of these principles in daily life and work. </vt:lpstr>
      <vt:lpstr>Content of the course / 8 Modules</vt:lpstr>
      <vt:lpstr>Development of strengths, qualities and virtues</vt:lpstr>
      <vt:lpstr>1. Existential Well-being. Quality of life,  Health, Curing and Healing</vt:lpstr>
      <vt:lpstr>Example of Personal growth activity</vt:lpstr>
      <vt:lpstr>Example of a Theory:  Authentic Happiness (Seligman, 2002)  Different routes</vt:lpstr>
      <vt:lpstr>PowerPoint Presentation</vt:lpstr>
      <vt:lpstr>2. Human development across the life span.  Existential themes in client’s Life story. </vt:lpstr>
      <vt:lpstr>  3. The physical, social, psychological and spiritual dimension of human existence.  Self image and World view.  </vt:lpstr>
      <vt:lpstr>Experiential exercises  I will offer you a few questions so that you can capture a little bit of the salience of the dimensions in your life.    </vt:lpstr>
      <vt:lpstr>Experiential exercises</vt:lpstr>
      <vt:lpstr>Dimensions of human existence </vt:lpstr>
      <vt:lpstr>           Physical dimension</vt:lpstr>
      <vt:lpstr>PowerPoint Presentation</vt:lpstr>
      <vt:lpstr>PowerPoint Presentation</vt:lpstr>
      <vt:lpstr> Spiritual dimension  </vt:lpstr>
      <vt:lpstr>Dimensions of Human Existence (Leijssen, 2007; van Deurzen, 2009)</vt:lpstr>
      <vt:lpstr>4. Meaning and values.</vt:lpstr>
      <vt:lpstr>5. Existential challenges: anxiety, solitude, loss, grief, sickness, death</vt:lpstr>
      <vt:lpstr>RESEARCH AND MEASUREMENTS</vt:lpstr>
      <vt:lpstr>Birdwings.  Rumi (1207-1273)  </vt:lpstr>
      <vt:lpstr>6. Conflicts, anger, power, freedom, boundaries.  </vt:lpstr>
      <vt:lpstr>Marianne Williamson.   Nelson Mandela presidential inauguration speech (1994).  </vt:lpstr>
      <vt:lpstr>7. Love. Different forms of connection and closeness… Gender issues.</vt:lpstr>
      <vt:lpstr>“The ability of human beings to form loving bonds is possibly one of their greatest strengths.”   (Aspinwall &amp; Staudinger, 2002)</vt:lpstr>
      <vt:lpstr>Exercise: Exploring different ways ‘love’ can manifest to you.  Rate yourself with each item on a scale:  0 (nonexistent for you) to 5 (dominantly present). </vt:lpstr>
      <vt:lpstr>PowerPoint Presentation</vt:lpstr>
      <vt:lpstr>PowerPoint Presentation</vt:lpstr>
      <vt:lpstr>PowerPoint Presentation</vt:lpstr>
      <vt:lpstr>The history of love highlights four traditions, denoted by Greek terms: </vt:lpstr>
      <vt:lpstr>In Sternberg’s theory (1986) all types of love are made up of different combinations of these three components:</vt:lpstr>
      <vt:lpstr>Compassion (Tara Brach) </vt:lpstr>
      <vt:lpstr>Love as the necessary condition for growth and healing = connection</vt:lpstr>
      <vt:lpstr>8 .Treasures for life quality. Art of living.</vt:lpstr>
      <vt:lpstr>One year course  in an electronic  learning environment</vt:lpstr>
      <vt:lpstr>   One year course    in an electronic  learning environment</vt:lpstr>
      <vt:lpstr>One year course    in an electronic  learning environment</vt:lpstr>
      <vt:lpstr>One year course  in an electronic  learning environment</vt:lpstr>
      <vt:lpstr> Strenghts e-learning </vt:lpstr>
      <vt:lpstr> Weaknesses e-learning </vt:lpstr>
      <vt:lpstr> Course members’ testimonies </vt:lpstr>
      <vt:lpstr>Course members’ testimonies</vt:lpstr>
      <vt:lpstr>References</vt:lpstr>
      <vt:lpstr>Thank you</vt:lpstr>
    </vt:vector>
  </TitlesOfParts>
  <Company>K.U.Leuven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Existential wellbeing counseling</dc:title>
  <dc:creator>Leijssen Mia</dc:creator>
  <cp:lastModifiedBy>Mia Leijssen</cp:lastModifiedBy>
  <cp:revision>131</cp:revision>
  <cp:lastPrinted>2012-07-06T15:45:58Z</cp:lastPrinted>
  <dcterms:created xsi:type="dcterms:W3CDTF">2012-06-22T20:51:08Z</dcterms:created>
  <dcterms:modified xsi:type="dcterms:W3CDTF">2015-05-25T13:21:47Z</dcterms:modified>
</cp:coreProperties>
</file>