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10" r:id="rId2"/>
  </p:sldMasterIdLst>
  <p:notesMasterIdLst>
    <p:notesMasterId r:id="rId40"/>
  </p:notesMasterIdLst>
  <p:handoutMasterIdLst>
    <p:handoutMasterId r:id="rId41"/>
  </p:handoutMasterIdLst>
  <p:sldIdLst>
    <p:sldId id="314" r:id="rId3"/>
    <p:sldId id="324" r:id="rId4"/>
    <p:sldId id="339" r:id="rId5"/>
    <p:sldId id="334" r:id="rId6"/>
    <p:sldId id="369" r:id="rId7"/>
    <p:sldId id="376" r:id="rId8"/>
    <p:sldId id="377" r:id="rId9"/>
    <p:sldId id="359" r:id="rId10"/>
    <p:sldId id="379" r:id="rId11"/>
    <p:sldId id="346" r:id="rId12"/>
    <p:sldId id="380" r:id="rId13"/>
    <p:sldId id="347" r:id="rId14"/>
    <p:sldId id="381" r:id="rId15"/>
    <p:sldId id="348" r:id="rId16"/>
    <p:sldId id="382" r:id="rId17"/>
    <p:sldId id="349" r:id="rId18"/>
    <p:sldId id="350" r:id="rId19"/>
    <p:sldId id="383" r:id="rId20"/>
    <p:sldId id="351" r:id="rId21"/>
    <p:sldId id="378" r:id="rId22"/>
    <p:sldId id="360" r:id="rId23"/>
    <p:sldId id="354" r:id="rId24"/>
    <p:sldId id="361" r:id="rId25"/>
    <p:sldId id="362" r:id="rId26"/>
    <p:sldId id="375" r:id="rId27"/>
    <p:sldId id="363" r:id="rId28"/>
    <p:sldId id="364" r:id="rId29"/>
    <p:sldId id="374" r:id="rId30"/>
    <p:sldId id="365" r:id="rId31"/>
    <p:sldId id="366" r:id="rId32"/>
    <p:sldId id="373" r:id="rId33"/>
    <p:sldId id="367" r:id="rId34"/>
    <p:sldId id="368" r:id="rId35"/>
    <p:sldId id="384" r:id="rId36"/>
    <p:sldId id="385" r:id="rId37"/>
    <p:sldId id="370" r:id="rId38"/>
    <p:sldId id="298" r:id="rId39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E8A"/>
    <a:srgbClr val="1D8DB0"/>
    <a:srgbClr val="147694"/>
    <a:srgbClr val="177E9D"/>
    <a:srgbClr val="00407A"/>
    <a:srgbClr val="86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2" autoAdjust="0"/>
  </p:normalViewPr>
  <p:slideViewPr>
    <p:cSldViewPr snapToObjects="1" showGuides="1">
      <p:cViewPr varScale="1">
        <p:scale>
          <a:sx n="61" d="100"/>
          <a:sy n="61" d="100"/>
        </p:scale>
        <p:origin x="760" y="48"/>
      </p:cViewPr>
      <p:guideLst>
        <p:guide orient="horz" pos="329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5198-F140-406E-8F04-DE9D809B9791}" type="datetimeFigureOut">
              <a:rPr lang="nl-BE" sz="1000" smtClean="0">
                <a:latin typeface="Arial" pitchFamily="34" charset="0"/>
                <a:cs typeface="Arial" pitchFamily="34" charset="0"/>
              </a:rPr>
              <a:pPr/>
              <a:t>25/11/2018</a:t>
            </a:fld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 smtClean="0"/>
              <a:pPr/>
              <a:t>‹#›</a:t>
            </a:fld>
            <a:endParaRPr lang="nl-BE" sz="1000"/>
          </a:p>
        </p:txBody>
      </p:sp>
    </p:spTree>
    <p:extLst>
      <p:ext uri="{BB962C8B-B14F-4D97-AF65-F5344CB8AC3E}">
        <p14:creationId xmlns:p14="http://schemas.microsoft.com/office/powerpoint/2010/main" val="39732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F0A2F9-EF49-41B3-9E69-7CDBDC14786A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35250" y="4690500"/>
            <a:ext cx="5709333" cy="4495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47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029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152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1308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34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55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37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812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4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366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0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595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2639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13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97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34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348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6900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9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8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782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182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05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3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426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9" r:id="rId2"/>
    <p:sldLayoutId id="214748369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0"/>
            <a:ext cx="3240000" cy="266823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25/11/2018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stentieelwelzijn.b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a.leijssen@ppw.kuleuven.b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err="1" smtClean="0"/>
              <a:t>Sleutels</a:t>
            </a:r>
            <a:r>
              <a:rPr lang="fr-FR" sz="4400" dirty="0" smtClean="0"/>
              <a:t> </a:t>
            </a:r>
            <a:r>
              <a:rPr lang="fr-FR" sz="4400" dirty="0" err="1" smtClean="0"/>
              <a:t>tot</a:t>
            </a:r>
            <a:r>
              <a:rPr lang="fr-FR" sz="4400" dirty="0" smtClean="0"/>
              <a:t> </a:t>
            </a:r>
            <a:r>
              <a:rPr lang="fr-FR" sz="4400" dirty="0" err="1" smtClean="0"/>
              <a:t>geluk</a:t>
            </a:r>
            <a:r>
              <a:rPr lang="fr-FR" dirty="0" smtClean="0"/>
              <a:t/>
            </a:r>
            <a:br>
              <a:rPr lang="fr-FR" dirty="0" smtClean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96000" y="4193674"/>
            <a:ext cx="5580000" cy="1971629"/>
          </a:xfrm>
        </p:spPr>
        <p:txBody>
          <a:bodyPr/>
          <a:lstStyle/>
          <a:p>
            <a:endParaRPr lang="fr-FR" dirty="0" smtClean="0"/>
          </a:p>
          <a:p>
            <a:r>
              <a:rPr lang="fr-FR" sz="2800" dirty="0" smtClean="0"/>
              <a:t>Prof</a:t>
            </a:r>
            <a:r>
              <a:rPr lang="fr-FR" sz="2800" dirty="0"/>
              <a:t>. </a:t>
            </a:r>
            <a:r>
              <a:rPr lang="fr-FR" sz="2800" dirty="0" err="1" smtClean="0"/>
              <a:t>Em</a:t>
            </a:r>
            <a:r>
              <a:rPr lang="fr-FR" sz="2800" dirty="0" smtClean="0"/>
              <a:t>. Mia </a:t>
            </a:r>
            <a:r>
              <a:rPr lang="fr-FR" sz="2800" dirty="0" err="1" smtClean="0"/>
              <a:t>Leijssen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dirty="0" err="1"/>
              <a:t>N</a:t>
            </a:r>
            <a:r>
              <a:rPr lang="fr-FR" dirty="0" err="1" smtClean="0"/>
              <a:t>ovember</a:t>
            </a:r>
            <a:r>
              <a:rPr lang="fr-FR" dirty="0" smtClean="0"/>
              <a:t> </a:t>
            </a:r>
            <a:r>
              <a:rPr lang="fr-FR" dirty="0" smtClean="0"/>
              <a:t>2018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37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9" y="404664"/>
            <a:ext cx="8334000" cy="900000"/>
          </a:xfrm>
        </p:spPr>
        <p:txBody>
          <a:bodyPr>
            <a:normAutofit/>
          </a:bodyPr>
          <a:lstStyle/>
          <a:p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Maslow </a:t>
            </a:r>
            <a:r>
              <a:rPr lang="nl-BE" sz="2800" b="1" dirty="0" smtClean="0">
                <a:solidFill>
                  <a:schemeClr val="accent3">
                    <a:lumMod val="50000"/>
                  </a:schemeClr>
                </a:solidFill>
              </a:rPr>
              <a:t>(1951): </a:t>
            </a:r>
            <a:r>
              <a:rPr lang="nl-BE" b="1" dirty="0" err="1">
                <a:solidFill>
                  <a:schemeClr val="accent3">
                    <a:lumMod val="50000"/>
                  </a:schemeClr>
                </a:solidFill>
              </a:rPr>
              <a:t>Behoeftenpyramide</a:t>
            </a:r>
            <a:endParaRPr lang="nl-BE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24" y="2060848"/>
            <a:ext cx="8334000" cy="4428000"/>
          </a:xfrm>
        </p:spPr>
        <p:txBody>
          <a:bodyPr/>
          <a:lstStyle/>
          <a:p>
            <a:r>
              <a:rPr lang="nl-BE" sz="3200" i="1" dirty="0" smtClean="0"/>
              <a:t>Basisbehoeften</a:t>
            </a:r>
            <a:r>
              <a:rPr lang="nl-BE" sz="3200" dirty="0" smtClean="0"/>
              <a:t>: </a:t>
            </a:r>
          </a:p>
          <a:p>
            <a:pPr marL="0" indent="0">
              <a:buNone/>
            </a:pPr>
            <a:r>
              <a:rPr lang="nl-BE" sz="3200" dirty="0"/>
              <a:t> </a:t>
            </a:r>
            <a:r>
              <a:rPr lang="nl-BE" sz="3200" dirty="0" smtClean="0"/>
              <a:t>  voedsel, onderdak, sociale steun.</a:t>
            </a:r>
          </a:p>
          <a:p>
            <a:pPr marL="0" indent="0">
              <a:buNone/>
            </a:pPr>
            <a:endParaRPr lang="nl-BE" sz="3200" dirty="0" smtClean="0"/>
          </a:p>
          <a:p>
            <a:r>
              <a:rPr lang="nl-BE" sz="3200" i="1" dirty="0" smtClean="0"/>
              <a:t>Zijnswaarden</a:t>
            </a:r>
            <a:r>
              <a:rPr lang="nl-BE" sz="3200" dirty="0" smtClean="0"/>
              <a:t>: </a:t>
            </a:r>
          </a:p>
          <a:p>
            <a:pPr marL="0" indent="0">
              <a:buNone/>
            </a:pPr>
            <a:r>
              <a:rPr lang="nl-BE" sz="3200" dirty="0"/>
              <a:t> </a:t>
            </a:r>
            <a:r>
              <a:rPr lang="nl-BE" sz="3200" dirty="0" smtClean="0"/>
              <a:t>  schoonheid, goedheid, waarheid. </a:t>
            </a:r>
          </a:p>
          <a:p>
            <a:endParaRPr lang="nl-BE" sz="2800" dirty="0" smtClean="0"/>
          </a:p>
          <a:p>
            <a:pPr marL="0" indent="0">
              <a:buNone/>
            </a:pPr>
            <a:endParaRPr lang="nl-BE" sz="2800" dirty="0" smtClean="0"/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8767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8104" y="1124744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0710" y="2636912"/>
            <a:ext cx="5544616" cy="3168352"/>
          </a:xfrm>
        </p:spPr>
        <p:txBody>
          <a:bodyPr/>
          <a:lstStyle/>
          <a:p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r>
              <a:rPr lang="nl-BE" sz="3200" i="1" dirty="0" smtClean="0"/>
              <a:t>Schoonheid cultiveren</a:t>
            </a:r>
          </a:p>
          <a:p>
            <a:endParaRPr lang="nl-BE" sz="3200" i="1" dirty="0" smtClean="0"/>
          </a:p>
          <a:p>
            <a:r>
              <a:rPr lang="nl-BE" sz="3200" i="1" dirty="0"/>
              <a:t>G</a:t>
            </a:r>
            <a:r>
              <a:rPr lang="nl-BE" sz="3200" i="1" dirty="0" smtClean="0"/>
              <a:t>oed </a:t>
            </a:r>
            <a:r>
              <a:rPr lang="nl-BE" sz="3200" i="1" dirty="0"/>
              <a:t>zijn voor </a:t>
            </a:r>
            <a:r>
              <a:rPr lang="nl-BE" sz="3200" i="1" dirty="0" smtClean="0"/>
              <a:t>anderen</a:t>
            </a:r>
          </a:p>
          <a:p>
            <a:endParaRPr lang="nl-BE" sz="3200" i="1" dirty="0" smtClean="0"/>
          </a:p>
          <a:p>
            <a:r>
              <a:rPr lang="nl-BE" sz="3200" i="1" dirty="0"/>
              <a:t>W</a:t>
            </a:r>
            <a:r>
              <a:rPr lang="nl-BE" sz="3200" i="1" dirty="0" smtClean="0"/>
              <a:t>aarheid </a:t>
            </a:r>
            <a:r>
              <a:rPr lang="nl-BE" sz="3200" i="1" dirty="0"/>
              <a:t>spreken.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85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680" y="188640"/>
            <a:ext cx="8334000" cy="900000"/>
          </a:xfrm>
        </p:spPr>
        <p:txBody>
          <a:bodyPr>
            <a:normAutofit/>
          </a:bodyPr>
          <a:lstStyle/>
          <a:p>
            <a:r>
              <a:rPr lang="nl-BE" b="1" dirty="0" smtClean="0"/>
              <a:t> </a:t>
            </a:r>
            <a:r>
              <a:rPr lang="nl-BE" b="1" dirty="0">
                <a:solidFill>
                  <a:schemeClr val="accent3">
                    <a:lumMod val="50000"/>
                  </a:schemeClr>
                </a:solidFill>
              </a:rPr>
              <a:t>Viktor </a:t>
            </a:r>
            <a:r>
              <a:rPr lang="nl-BE" b="1" dirty="0" err="1" smtClean="0">
                <a:solidFill>
                  <a:schemeClr val="accent3">
                    <a:lumMod val="50000"/>
                  </a:schemeClr>
                </a:solidFill>
              </a:rPr>
              <a:t>Frankl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2800" b="1" dirty="0" smtClean="0">
                <a:solidFill>
                  <a:schemeClr val="accent3">
                    <a:lumMod val="50000"/>
                  </a:schemeClr>
                </a:solidFill>
              </a:rPr>
              <a:t>(1946, 1978) 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“Levenszin”</a:t>
            </a:r>
            <a:endParaRPr lang="nl-B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80" y="1700808"/>
            <a:ext cx="8334000" cy="3312368"/>
          </a:xfrm>
        </p:spPr>
        <p:txBody>
          <a:bodyPr/>
          <a:lstStyle/>
          <a:p>
            <a:r>
              <a:rPr lang="nl-BE" sz="3200" dirty="0" smtClean="0"/>
              <a:t>“</a:t>
            </a:r>
            <a:r>
              <a:rPr lang="nl-BE" sz="3200" i="1" dirty="0" smtClean="0"/>
              <a:t>Vooral als basisbehoeften niet vervuld zijn, is levenszin vinden essentieel om te overleven</a:t>
            </a:r>
            <a:r>
              <a:rPr lang="nl-BE" sz="3200" dirty="0" smtClean="0"/>
              <a:t>.” </a:t>
            </a:r>
          </a:p>
          <a:p>
            <a:pPr marL="0" indent="0">
              <a:buNone/>
            </a:pPr>
            <a:endParaRPr lang="nl-BE" sz="3200" dirty="0" smtClean="0"/>
          </a:p>
          <a:p>
            <a:r>
              <a:rPr lang="nl-BE" sz="3200" dirty="0"/>
              <a:t>G</a:t>
            </a:r>
            <a:r>
              <a:rPr lang="nl-BE" sz="3200" dirty="0" smtClean="0"/>
              <a:t>evoelens van zinvolheid: stevige buffer bij moeilijkheden.</a:t>
            </a:r>
          </a:p>
          <a:p>
            <a:pPr marL="0" indent="0">
              <a:buNone/>
            </a:pPr>
            <a:endParaRPr lang="nl-BE" sz="2800" dirty="0" smtClean="0"/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8629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608" y="1052736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6608" y="2636912"/>
            <a:ext cx="6215032" cy="3168352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2800" i="1" dirty="0" smtClean="0"/>
              <a:t>Iets </a:t>
            </a:r>
            <a:r>
              <a:rPr lang="nl-BE" sz="2800" i="1" dirty="0"/>
              <a:t>hebben om voor te leven </a:t>
            </a:r>
            <a:endParaRPr lang="nl-BE" sz="2800" i="1" dirty="0" smtClean="0"/>
          </a:p>
          <a:p>
            <a:pPr lvl="0">
              <a:spcBef>
                <a:spcPts val="580"/>
              </a:spcBef>
            </a:pPr>
            <a:r>
              <a:rPr lang="nl-BE" sz="2800" i="1" dirty="0" smtClean="0"/>
              <a:t>maakt </a:t>
            </a:r>
            <a:r>
              <a:rPr lang="nl-BE" sz="2800" i="1" dirty="0"/>
              <a:t>je </a:t>
            </a:r>
            <a:r>
              <a:rPr lang="nl-BE" sz="2800" i="1" dirty="0" smtClean="0"/>
              <a:t>sterker</a:t>
            </a:r>
          </a:p>
          <a:p>
            <a:pPr lvl="0">
              <a:spcBef>
                <a:spcPts val="580"/>
              </a:spcBef>
            </a:pPr>
            <a:endParaRPr lang="nl-BE" sz="2800" i="1" dirty="0"/>
          </a:p>
          <a:p>
            <a:pPr lvl="0">
              <a:spcBef>
                <a:spcPts val="580"/>
              </a:spcBef>
            </a:pPr>
            <a:r>
              <a:rPr lang="nl-BE" sz="2800" i="1" dirty="0"/>
              <a:t>J</a:t>
            </a:r>
            <a:r>
              <a:rPr lang="nl-BE" sz="2800" i="1" dirty="0" smtClean="0"/>
              <a:t>e </a:t>
            </a:r>
            <a:r>
              <a:rPr lang="nl-BE" sz="2800" i="1" dirty="0"/>
              <a:t>aandacht verleggen naar iets positiefs </a:t>
            </a:r>
            <a:endParaRPr lang="nl-BE" sz="2800" i="1" dirty="0" smtClean="0"/>
          </a:p>
          <a:p>
            <a:pPr lvl="0">
              <a:spcBef>
                <a:spcPts val="580"/>
              </a:spcBef>
            </a:pPr>
            <a:r>
              <a:rPr lang="nl-BE" sz="2800" i="1" dirty="0" smtClean="0"/>
              <a:t>helpt </a:t>
            </a:r>
            <a:r>
              <a:rPr lang="nl-BE" sz="2800" i="1" dirty="0"/>
              <a:t>je om veel te verdragen.</a:t>
            </a:r>
            <a:endParaRPr lang="nl-BE" sz="3200" i="1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49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err="1" smtClean="0">
                <a:solidFill>
                  <a:schemeClr val="accent3">
                    <a:lumMod val="50000"/>
                  </a:schemeClr>
                </a:solidFill>
              </a:rPr>
              <a:t>Seligman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2700" b="1" dirty="0" smtClean="0">
                <a:solidFill>
                  <a:schemeClr val="accent3">
                    <a:lumMod val="50000"/>
                  </a:schemeClr>
                </a:solidFill>
              </a:rPr>
              <a:t>(2002) 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nl-BE" b="1" dirty="0" err="1" smtClean="0">
                <a:solidFill>
                  <a:schemeClr val="accent3">
                    <a:lumMod val="50000"/>
                  </a:schemeClr>
                </a:solidFill>
              </a:rPr>
              <a:t>Authentic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b="1" dirty="0" err="1" smtClean="0">
                <a:solidFill>
                  <a:schemeClr val="accent3">
                    <a:lumMod val="50000"/>
                  </a:schemeClr>
                </a:solidFill>
              </a:rPr>
              <a:t>happiness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  <a:endParaRPr lang="nl-B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481" y="980728"/>
            <a:ext cx="8334000" cy="4428000"/>
          </a:xfrm>
        </p:spPr>
        <p:txBody>
          <a:bodyPr/>
          <a:lstStyle/>
          <a:p>
            <a:endParaRPr lang="nl-BE" sz="3200" dirty="0" smtClean="0"/>
          </a:p>
          <a:p>
            <a:r>
              <a:rPr lang="nl-BE" sz="3200" i="1" dirty="0" smtClean="0"/>
              <a:t>Plezierige </a:t>
            </a:r>
            <a:r>
              <a:rPr lang="nl-BE" sz="3200" dirty="0" smtClean="0"/>
              <a:t>leven: cultiveert het aangename. </a:t>
            </a:r>
          </a:p>
          <a:p>
            <a:endParaRPr lang="nl-BE" sz="3200" dirty="0" smtClean="0"/>
          </a:p>
          <a:p>
            <a:r>
              <a:rPr lang="nl-BE" sz="3200" i="1" dirty="0" smtClean="0"/>
              <a:t>Goede</a:t>
            </a:r>
            <a:r>
              <a:rPr lang="nl-BE" sz="3200" dirty="0" smtClean="0"/>
              <a:t> leven: inzet van talenten op belangrijke levensdomeinen.</a:t>
            </a:r>
          </a:p>
          <a:p>
            <a:endParaRPr lang="nl-BE" sz="3200" dirty="0" smtClean="0"/>
          </a:p>
          <a:p>
            <a:r>
              <a:rPr lang="nl-BE" sz="3200" i="1" dirty="0" smtClean="0"/>
              <a:t>Zinvolle</a:t>
            </a:r>
            <a:r>
              <a:rPr lang="nl-BE" sz="3200" dirty="0" smtClean="0"/>
              <a:t> leven: doelen die eigenbelangen overstijgen.  </a:t>
            </a:r>
          </a:p>
          <a:p>
            <a:endParaRPr lang="nl-BE" sz="2800" dirty="0" smtClean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9534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608" y="1166046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689648"/>
            <a:ext cx="6215032" cy="3168352"/>
          </a:xfrm>
        </p:spPr>
        <p:txBody>
          <a:bodyPr/>
          <a:lstStyle/>
          <a:p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839330" y="270892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Ruimte geven aan  </a:t>
            </a:r>
          </a:p>
          <a:p>
            <a:pPr lvl="0">
              <a:spcBef>
                <a:spcPts val="580"/>
              </a:spcBef>
              <a:buSzPct val="110000"/>
            </a:pPr>
            <a:endParaRPr lang="nl-BE" sz="3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plezierige</a:t>
            </a:r>
            <a:r>
              <a:rPr lang="nl-BE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nl-BE" sz="3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goede</a:t>
            </a:r>
            <a:r>
              <a:rPr lang="nl-BE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nl-BE" sz="3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nl-BE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zinvolle dingen. </a:t>
            </a:r>
          </a:p>
        </p:txBody>
      </p:sp>
    </p:spTree>
    <p:extLst>
      <p:ext uri="{BB962C8B-B14F-4D97-AF65-F5344CB8AC3E}">
        <p14:creationId xmlns:p14="http://schemas.microsoft.com/office/powerpoint/2010/main" val="30588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16632"/>
            <a:ext cx="8334000" cy="900000"/>
          </a:xfrm>
        </p:spPr>
        <p:txBody>
          <a:bodyPr>
            <a:normAutofit/>
          </a:bodyPr>
          <a:lstStyle/>
          <a:p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Welzijnsmetingen</a:t>
            </a: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200" i="1" dirty="0" smtClean="0"/>
              <a:t>Hedonistische</a:t>
            </a:r>
            <a:r>
              <a:rPr lang="nl-BE" sz="3200" dirty="0" smtClean="0"/>
              <a:t> strekking: geluk en levenstevredenheid. Aangenaam, gemakkelijk, prettig.</a:t>
            </a:r>
          </a:p>
          <a:p>
            <a:pPr marL="0" indent="0">
              <a:buNone/>
            </a:pPr>
            <a:endParaRPr lang="nl-BE" sz="3200" dirty="0" smtClean="0"/>
          </a:p>
          <a:p>
            <a:r>
              <a:rPr lang="nl-BE" sz="3200" i="1" dirty="0" err="1" smtClean="0"/>
              <a:t>Eudaimonische</a:t>
            </a:r>
            <a:r>
              <a:rPr lang="nl-BE" sz="3200" dirty="0" smtClean="0"/>
              <a:t> strekking: zelfrealisatie en levensdoelen.  “</a:t>
            </a:r>
            <a:r>
              <a:rPr lang="nl-BE" sz="3200" i="1" dirty="0" err="1"/>
              <a:t>Ikigai</a:t>
            </a:r>
            <a:r>
              <a:rPr lang="nl-BE" sz="3200" dirty="0" smtClean="0"/>
              <a:t>”</a:t>
            </a:r>
            <a:r>
              <a:rPr lang="nl-BE" sz="2800" dirty="0" smtClean="0"/>
              <a:t>(</a:t>
            </a:r>
            <a:r>
              <a:rPr lang="nl-BE" sz="2800" dirty="0" err="1" smtClean="0"/>
              <a:t>Okinawa</a:t>
            </a:r>
            <a:r>
              <a:rPr lang="nl-BE" sz="2800" dirty="0" smtClean="0"/>
              <a:t>): </a:t>
            </a:r>
            <a:r>
              <a:rPr lang="nl-BE" sz="3200" dirty="0" smtClean="0"/>
              <a:t>“</a:t>
            </a:r>
            <a:r>
              <a:rPr lang="nl-BE" sz="3200" i="1" dirty="0" smtClean="0"/>
              <a:t>jouw ding</a:t>
            </a:r>
            <a:r>
              <a:rPr lang="nl-BE" sz="3200" dirty="0" smtClean="0"/>
              <a:t>”, wat </a:t>
            </a:r>
            <a:r>
              <a:rPr lang="nl-BE" sz="3200" dirty="0"/>
              <a:t>jij graag doet of goed </a:t>
            </a:r>
            <a:r>
              <a:rPr lang="nl-BE" sz="3200" dirty="0" smtClean="0"/>
              <a:t>kunt en waar jij voor wil gaan in het leven.</a:t>
            </a:r>
            <a:endParaRPr lang="nl-BE" sz="3200" dirty="0"/>
          </a:p>
          <a:p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4317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44" y="107140"/>
            <a:ext cx="8334000" cy="603328"/>
          </a:xfrm>
        </p:spPr>
        <p:txBody>
          <a:bodyPr>
            <a:normAutofit fontScale="90000"/>
          </a:bodyPr>
          <a:lstStyle/>
          <a:p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Celbiologisch onderzoek</a:t>
            </a: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5" y="1052736"/>
            <a:ext cx="8334000" cy="5184576"/>
          </a:xfrm>
        </p:spPr>
        <p:txBody>
          <a:bodyPr/>
          <a:lstStyle/>
          <a:p>
            <a:pPr marL="0" indent="0">
              <a:buNone/>
            </a:pPr>
            <a:r>
              <a:rPr lang="nl-BE" sz="3200" i="1" dirty="0" smtClean="0"/>
              <a:t>Hedonistisch</a:t>
            </a:r>
            <a:r>
              <a:rPr lang="nl-BE" sz="3200" dirty="0" smtClean="0"/>
              <a:t> welzijn: stress-reducerend, </a:t>
            </a:r>
          </a:p>
          <a:p>
            <a:pPr marL="0" indent="0">
              <a:buNone/>
            </a:pPr>
            <a:r>
              <a:rPr lang="nl-BE" sz="3200" dirty="0" smtClean="0"/>
              <a:t>positieve impact op fysieke en mentale gezondheid</a:t>
            </a:r>
            <a:r>
              <a:rPr lang="nl-BE" sz="3200" dirty="0"/>
              <a:t>. </a:t>
            </a:r>
            <a:endParaRPr lang="nl-BE" sz="3200" dirty="0" smtClean="0"/>
          </a:p>
          <a:p>
            <a:pPr marL="0" indent="0">
              <a:buNone/>
            </a:pPr>
            <a:r>
              <a:rPr lang="nl-BE" sz="3200" dirty="0" smtClean="0"/>
              <a:t>“</a:t>
            </a:r>
            <a:r>
              <a:rPr lang="nl-BE" sz="3200" dirty="0"/>
              <a:t>Voedingswaarde” </a:t>
            </a:r>
            <a:r>
              <a:rPr lang="nl-BE" sz="3200" dirty="0" smtClean="0"/>
              <a:t>is echter van korte duur.</a:t>
            </a:r>
            <a:endParaRPr lang="nl-BE" sz="3200" dirty="0"/>
          </a:p>
          <a:p>
            <a:pPr marL="0" indent="0">
              <a:buNone/>
            </a:pPr>
            <a:endParaRPr lang="nl-BE" sz="3200" dirty="0" smtClean="0"/>
          </a:p>
          <a:p>
            <a:pPr marL="0" indent="0">
              <a:buNone/>
            </a:pPr>
            <a:r>
              <a:rPr lang="nl-BE" sz="3200" i="1" dirty="0" err="1" smtClean="0"/>
              <a:t>Eudaimonisch</a:t>
            </a:r>
            <a:r>
              <a:rPr lang="nl-BE" sz="3200" dirty="0" smtClean="0"/>
              <a:t> welzijn: meer antivirale cellen! </a:t>
            </a:r>
          </a:p>
          <a:p>
            <a:pPr marL="0" indent="0">
              <a:buNone/>
            </a:pPr>
            <a:r>
              <a:rPr lang="nl-BE" sz="3200" dirty="0" smtClean="0"/>
              <a:t>Stevige buffer tegen welvaartsziekten </a:t>
            </a:r>
            <a:r>
              <a:rPr lang="nl-BE" sz="2800" dirty="0" smtClean="0"/>
              <a:t>(verslaving, depressie, zinloosheid),</a:t>
            </a:r>
            <a:r>
              <a:rPr lang="nl-BE" sz="3200" dirty="0" smtClean="0"/>
              <a:t> </a:t>
            </a:r>
          </a:p>
          <a:p>
            <a:pPr marL="0" indent="0">
              <a:buNone/>
            </a:pPr>
            <a:r>
              <a:rPr lang="nl-BE" sz="3200" dirty="0" smtClean="0"/>
              <a:t>meer weerstand tegen infecties.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nl-BE" sz="3200" dirty="0" smtClean="0"/>
          </a:p>
        </p:txBody>
      </p:sp>
    </p:spTree>
    <p:extLst>
      <p:ext uri="{BB962C8B-B14F-4D97-AF65-F5344CB8AC3E}">
        <p14:creationId xmlns:p14="http://schemas.microsoft.com/office/powerpoint/2010/main" val="3815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1052736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0651" y="2267873"/>
            <a:ext cx="6215032" cy="3816424"/>
          </a:xfrm>
        </p:spPr>
        <p:txBody>
          <a:bodyPr/>
          <a:lstStyle/>
          <a:p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2650610" y="2460230"/>
            <a:ext cx="62418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sz="3200" i="1" dirty="0">
                <a:solidFill>
                  <a:schemeClr val="bg1"/>
                </a:solidFill>
              </a:rPr>
              <a:t>K</a:t>
            </a:r>
            <a:r>
              <a:rPr lang="nl-BE" sz="3200" i="1" dirty="0" smtClean="0">
                <a:solidFill>
                  <a:schemeClr val="bg1"/>
                </a:solidFill>
              </a:rPr>
              <a:t>iezen </a:t>
            </a:r>
            <a:r>
              <a:rPr lang="nl-BE" sz="3200" i="1" dirty="0">
                <a:solidFill>
                  <a:schemeClr val="bg1"/>
                </a:solidFill>
              </a:rPr>
              <a:t>om door te zetten </a:t>
            </a:r>
            <a:endParaRPr lang="nl-BE" sz="3200" i="1" dirty="0" smtClean="0">
              <a:solidFill>
                <a:schemeClr val="bg1"/>
              </a:solidFill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</a:rPr>
              <a:t>in </a:t>
            </a:r>
            <a:r>
              <a:rPr lang="nl-BE" sz="3200" i="1" dirty="0">
                <a:solidFill>
                  <a:schemeClr val="bg1"/>
                </a:solidFill>
              </a:rPr>
              <a:t>wat je graag doet of goed </a:t>
            </a:r>
            <a:r>
              <a:rPr lang="nl-BE" sz="3200" i="1" dirty="0" smtClean="0">
                <a:solidFill>
                  <a:schemeClr val="bg1"/>
                </a:solidFill>
              </a:rPr>
              <a:t>kunt</a:t>
            </a: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</a:rPr>
              <a:t> </a:t>
            </a: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</a:rPr>
              <a:t>i.p.v</a:t>
            </a:r>
            <a:r>
              <a:rPr lang="nl-BE" sz="3200" i="1" dirty="0">
                <a:solidFill>
                  <a:schemeClr val="bg1"/>
                </a:solidFill>
              </a:rPr>
              <a:t>. je te laten verleiden tot </a:t>
            </a:r>
            <a:endParaRPr lang="nl-BE" sz="3200" i="1" dirty="0" smtClean="0">
              <a:solidFill>
                <a:schemeClr val="bg1"/>
              </a:solidFill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</a:rPr>
              <a:t>gemakkelijkste </a:t>
            </a:r>
            <a:r>
              <a:rPr lang="nl-BE" sz="3200" i="1" dirty="0">
                <a:solidFill>
                  <a:schemeClr val="bg1"/>
                </a:solidFill>
              </a:rPr>
              <a:t>of </a:t>
            </a:r>
            <a:r>
              <a:rPr lang="nl-BE" sz="3200" i="1" dirty="0" smtClean="0">
                <a:solidFill>
                  <a:schemeClr val="bg1"/>
                </a:solidFill>
              </a:rPr>
              <a:t>aangename</a:t>
            </a:r>
            <a:r>
              <a:rPr lang="nl-BE" sz="3200" i="1" dirty="0">
                <a:solidFill>
                  <a:schemeClr val="bg1"/>
                </a:solidFill>
              </a:rPr>
              <a:t>. </a:t>
            </a:r>
            <a:endParaRPr lang="nl-BE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04" y="116632"/>
            <a:ext cx="8334000" cy="1656184"/>
          </a:xfrm>
        </p:spPr>
        <p:txBody>
          <a:bodyPr>
            <a:normAutofit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  <a:ea typeface="+mn-ea"/>
              </a:rPr>
              <a:t>Biologisch beloningssysteem !</a:t>
            </a:r>
            <a:br>
              <a:rPr lang="nl-BE" b="1" dirty="0" smtClean="0">
                <a:solidFill>
                  <a:schemeClr val="accent3">
                    <a:lumMod val="50000"/>
                  </a:schemeClr>
                </a:solidFill>
                <a:ea typeface="+mn-ea"/>
              </a:rPr>
            </a:br>
            <a:r>
              <a:rPr lang="nl-BE" sz="3100" dirty="0">
                <a:solidFill>
                  <a:srgbClr val="00407A"/>
                </a:solidFill>
                <a:ea typeface="+mn-ea"/>
              </a:rPr>
              <a:t/>
            </a:r>
            <a:br>
              <a:rPr lang="nl-BE" sz="3100" dirty="0">
                <a:solidFill>
                  <a:srgbClr val="00407A"/>
                </a:solidFill>
                <a:ea typeface="+mn-ea"/>
              </a:rPr>
            </a:b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598737" cy="5148080"/>
          </a:xfrm>
        </p:spPr>
        <p:txBody>
          <a:bodyPr/>
          <a:lstStyle/>
          <a:p>
            <a:pPr marL="0" lvl="0" indent="0">
              <a:buNone/>
            </a:pPr>
            <a:endParaRPr lang="nl-BE" sz="3200" dirty="0" smtClean="0"/>
          </a:p>
          <a:p>
            <a:r>
              <a:rPr lang="nl-BE" sz="2800" b="1" dirty="0" smtClean="0"/>
              <a:t>Sympathisch</a:t>
            </a:r>
            <a:r>
              <a:rPr lang="nl-BE" sz="2800" dirty="0" smtClean="0"/>
              <a:t> zenuwstelsel / kleiner deel van hersenen geactiveerd bij </a:t>
            </a:r>
            <a:r>
              <a:rPr lang="nl-BE" sz="2800" i="1" dirty="0" smtClean="0"/>
              <a:t>genot </a:t>
            </a:r>
            <a:r>
              <a:rPr lang="nl-BE" sz="2800" i="1" dirty="0"/>
              <a:t>en </a:t>
            </a:r>
            <a:r>
              <a:rPr lang="nl-BE" sz="2800" i="1" dirty="0" smtClean="0"/>
              <a:t>geluk</a:t>
            </a:r>
            <a:r>
              <a:rPr lang="nl-BE" sz="2800" dirty="0" smtClean="0"/>
              <a:t>; </a:t>
            </a:r>
            <a:endParaRPr lang="nl-BE" sz="2800" dirty="0"/>
          </a:p>
          <a:p>
            <a:r>
              <a:rPr lang="nl-BE" sz="2800" dirty="0" smtClean="0"/>
              <a:t>verbonden met reacties als </a:t>
            </a:r>
            <a:r>
              <a:rPr lang="nl-BE" sz="2800" i="1" dirty="0" smtClean="0"/>
              <a:t>vluchten en vechten</a:t>
            </a:r>
            <a:r>
              <a:rPr lang="nl-BE" sz="2800" dirty="0" smtClean="0"/>
              <a:t>.</a:t>
            </a:r>
          </a:p>
          <a:p>
            <a:endParaRPr lang="nl-BE" sz="2800" dirty="0" smtClean="0"/>
          </a:p>
          <a:p>
            <a:r>
              <a:rPr lang="nl-BE" sz="2800" b="1" dirty="0" err="1" smtClean="0"/>
              <a:t>Parasympathisch</a:t>
            </a:r>
            <a:r>
              <a:rPr lang="nl-BE" sz="2800" dirty="0" smtClean="0"/>
              <a:t> zenuwstelsel / groter deel van hersenen geactiveerd bij overstijgen van lustprincipe en ervaren van </a:t>
            </a:r>
            <a:r>
              <a:rPr lang="nl-BE" sz="2800" i="1" dirty="0" smtClean="0"/>
              <a:t>zin</a:t>
            </a:r>
            <a:r>
              <a:rPr lang="nl-BE" sz="2800" dirty="0" smtClean="0"/>
              <a:t>; </a:t>
            </a:r>
          </a:p>
          <a:p>
            <a:r>
              <a:rPr lang="nl-BE" sz="2800" dirty="0" smtClean="0"/>
              <a:t>verbonden met </a:t>
            </a:r>
            <a:r>
              <a:rPr lang="nl-BE" sz="2800" i="1" dirty="0" smtClean="0"/>
              <a:t>rusten en verteren</a:t>
            </a:r>
            <a:r>
              <a:rPr lang="nl-BE" sz="2800" dirty="0" smtClean="0"/>
              <a:t>.  </a:t>
            </a:r>
          </a:p>
          <a:p>
            <a:pPr marL="0" indent="0">
              <a:buNone/>
            </a:pPr>
            <a:r>
              <a:rPr lang="nl-BE" sz="2800" dirty="0"/>
              <a:t/>
            </a:r>
            <a:br>
              <a:rPr lang="nl-BE" sz="2800" dirty="0"/>
            </a:br>
            <a:r>
              <a:rPr lang="nl-BE" sz="2800" dirty="0"/>
              <a:t>“</a:t>
            </a:r>
            <a:r>
              <a:rPr lang="nl-BE" sz="2800" i="1" dirty="0" err="1"/>
              <a:t>Ouderschapsparadox</a:t>
            </a:r>
            <a:r>
              <a:rPr lang="nl-BE" sz="2800" dirty="0"/>
              <a:t>”: </a:t>
            </a:r>
            <a:r>
              <a:rPr lang="nl-BE" sz="2800" dirty="0">
                <a:solidFill>
                  <a:srgbClr val="FF0000"/>
                </a:solidFill>
              </a:rPr>
              <a:t>lager geluksgevoel weegt op tegen ervaren van zinvolheid. </a:t>
            </a:r>
            <a:endParaRPr lang="nl-BE" sz="2800" dirty="0" smtClean="0">
              <a:solidFill>
                <a:srgbClr val="FF0000"/>
              </a:solidFill>
            </a:endParaRPr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2336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nl-BE" b="1" i="1" dirty="0" smtClean="0">
                <a:solidFill>
                  <a:schemeClr val="accent3">
                    <a:lumMod val="50000"/>
                  </a:schemeClr>
                </a:solidFill>
              </a:rPr>
              <a:t>Geluk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” ?</a:t>
            </a:r>
            <a:endParaRPr lang="nl-BE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28800"/>
            <a:ext cx="8334000" cy="4428000"/>
          </a:xfrm>
        </p:spPr>
        <p:txBody>
          <a:bodyPr/>
          <a:lstStyle/>
          <a:p>
            <a:r>
              <a:rPr lang="nl-BE" sz="3200" dirty="0" smtClean="0"/>
              <a:t>Media:  </a:t>
            </a:r>
            <a:r>
              <a:rPr lang="nl-BE" sz="3200" dirty="0" err="1" smtClean="0"/>
              <a:t>gelukshype</a:t>
            </a:r>
            <a:r>
              <a:rPr lang="nl-BE" sz="3200" dirty="0" smtClean="0"/>
              <a:t>. </a:t>
            </a:r>
          </a:p>
          <a:p>
            <a:pPr marL="0" indent="0">
              <a:buNone/>
            </a:pPr>
            <a:r>
              <a:rPr lang="nl-BE" sz="3200" dirty="0" smtClean="0"/>
              <a:t>   </a:t>
            </a:r>
          </a:p>
          <a:p>
            <a:r>
              <a:rPr lang="nl-BE" sz="3200" dirty="0" smtClean="0"/>
              <a:t>“Geluk” verkoopt goed.  </a:t>
            </a:r>
          </a:p>
          <a:p>
            <a:endParaRPr lang="nl-BE" sz="3200" dirty="0" smtClean="0"/>
          </a:p>
          <a:p>
            <a:r>
              <a:rPr lang="nl-BE" sz="3200" dirty="0" smtClean="0"/>
              <a:t>Wat onder de noemer van “geluk” gepresenteerd wordt, is veel ruimer op te vatten. 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8971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110224" cy="1800200"/>
          </a:xfrm>
        </p:spPr>
        <p:txBody>
          <a:bodyPr/>
          <a:lstStyle/>
          <a:p>
            <a:pPr lvl="0">
              <a:spcBef>
                <a:spcPts val="0"/>
              </a:spcBef>
              <a:buSzPct val="110000"/>
            </a:pPr>
            <a:r>
              <a:rPr lang="nl-BE" sz="3600" cap="all" dirty="0"/>
              <a:t>Existentiële benadering</a:t>
            </a:r>
            <a:r>
              <a:rPr lang="nl-BE" sz="3600" cap="all" dirty="0" smtClean="0"/>
              <a:t/>
            </a:r>
            <a:br>
              <a:rPr lang="nl-BE" sz="3600" cap="all" dirty="0" smtClean="0"/>
            </a:br>
            <a:r>
              <a:rPr lang="nl-BE" sz="2400" dirty="0">
                <a:solidFill>
                  <a:srgbClr val="FFFFFF"/>
                </a:solidFill>
                <a:ea typeface="+mn-ea"/>
              </a:rPr>
              <a:t/>
            </a:r>
            <a:br>
              <a:rPr lang="nl-BE" sz="2400" dirty="0">
                <a:solidFill>
                  <a:srgbClr val="FFFFFF"/>
                </a:solidFill>
                <a:ea typeface="+mn-ea"/>
              </a:rPr>
            </a:br>
            <a:endParaRPr lang="nl-B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916832"/>
            <a:ext cx="5832648" cy="4176464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sz="4000" dirty="0"/>
              <a:t>Wat betekent het </a:t>
            </a:r>
          </a:p>
          <a:p>
            <a:r>
              <a:rPr lang="nl-BE" sz="4000" dirty="0"/>
              <a:t>als mens te leven?</a:t>
            </a:r>
            <a:endParaRPr lang="nl-BE" sz="2000" dirty="0"/>
          </a:p>
          <a:p>
            <a:pPr lvl="0"/>
            <a:endParaRPr lang="nl-BE" sz="4000" dirty="0">
              <a:solidFill>
                <a:srgbClr val="FFFFFF"/>
              </a:solidFill>
            </a:endParaRPr>
          </a:p>
          <a:p>
            <a:endParaRPr lang="nl-BE" dirty="0"/>
          </a:p>
          <a:p>
            <a:endParaRPr lang="nl-BE" dirty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4670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49" y="0"/>
            <a:ext cx="8334000" cy="576064"/>
          </a:xfrm>
        </p:spPr>
        <p:txBody>
          <a:bodyPr>
            <a:noAutofit/>
          </a:bodyPr>
          <a:lstStyle/>
          <a:p>
            <a:r>
              <a:rPr lang="nl-BE" sz="3200" b="1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nl-BE" sz="3200" b="1" dirty="0" smtClean="0">
                <a:solidFill>
                  <a:schemeClr val="accent3">
                    <a:lumMod val="50000"/>
                  </a:schemeClr>
                </a:solidFill>
              </a:rPr>
              <a:t>enselijk bestaan: meerdere dimensies</a:t>
            </a:r>
            <a:endParaRPr lang="nl-BE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25" y="1052736"/>
            <a:ext cx="8550024" cy="5112568"/>
          </a:xfrm>
        </p:spPr>
        <p:txBody>
          <a:bodyPr/>
          <a:lstStyle/>
          <a:p>
            <a:r>
              <a:rPr lang="nl-BE" sz="3200" i="1" dirty="0" smtClean="0">
                <a:solidFill>
                  <a:srgbClr val="FF0000"/>
                </a:solidFill>
              </a:rPr>
              <a:t>Fysieke</a:t>
            </a:r>
            <a:r>
              <a:rPr lang="nl-BE" sz="2800" dirty="0" smtClean="0"/>
              <a:t> werkelijkheid: lichaam, natuur, materiële wereld.</a:t>
            </a:r>
          </a:p>
          <a:p>
            <a:r>
              <a:rPr lang="nl-BE" sz="3200" i="1" dirty="0" smtClean="0">
                <a:solidFill>
                  <a:srgbClr val="FF0000"/>
                </a:solidFill>
              </a:rPr>
              <a:t>Sociale</a:t>
            </a:r>
            <a:r>
              <a:rPr lang="nl-BE" sz="2800" dirty="0" smtClean="0"/>
              <a:t> leven: relaties met anderen, positie in samenleving. </a:t>
            </a:r>
          </a:p>
          <a:p>
            <a:r>
              <a:rPr lang="nl-BE" sz="3200" i="1" dirty="0" smtClean="0">
                <a:solidFill>
                  <a:srgbClr val="FF0000"/>
                </a:solidFill>
              </a:rPr>
              <a:t>Psychische</a:t>
            </a:r>
            <a:r>
              <a:rPr lang="nl-BE" sz="2800" dirty="0" smtClean="0"/>
              <a:t> ervaringswereld: eigenheid, persoonlijke kwaliteiten.</a:t>
            </a:r>
          </a:p>
          <a:p>
            <a:r>
              <a:rPr lang="nl-BE" sz="3200" i="1" dirty="0" smtClean="0">
                <a:solidFill>
                  <a:srgbClr val="FF0000"/>
                </a:solidFill>
              </a:rPr>
              <a:t>Spirituele</a:t>
            </a:r>
            <a:r>
              <a:rPr lang="nl-BE" sz="3200" dirty="0" smtClean="0">
                <a:solidFill>
                  <a:srgbClr val="FF0000"/>
                </a:solidFill>
              </a:rPr>
              <a:t> </a:t>
            </a:r>
            <a:r>
              <a:rPr lang="nl-BE" sz="2800" dirty="0" smtClean="0"/>
              <a:t>beleving: ruimer dan “IK”, deel zijn van een groter geheel.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3600" b="1" dirty="0" smtClean="0">
                <a:solidFill>
                  <a:srgbClr val="FF0000"/>
                </a:solidFill>
              </a:rPr>
              <a:t>Onlosmakelijk </a:t>
            </a:r>
            <a:r>
              <a:rPr lang="nl-BE" sz="3600" b="1" dirty="0">
                <a:solidFill>
                  <a:srgbClr val="FF0000"/>
                </a:solidFill>
              </a:rPr>
              <a:t>met elkaar verweven</a:t>
            </a:r>
            <a:r>
              <a:rPr lang="nl-BE" sz="3200" dirty="0"/>
              <a:t>.</a:t>
            </a:r>
          </a:p>
          <a:p>
            <a:pPr marL="0" indent="0">
              <a:buNone/>
            </a:pP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1435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334000" cy="900000"/>
          </a:xfrm>
        </p:spPr>
        <p:txBody>
          <a:bodyPr>
            <a:normAutofit/>
          </a:bodyPr>
          <a:lstStyle/>
          <a:p>
            <a:r>
              <a:rPr lang="nl-BE" sz="4800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nl-BE" sz="4800" b="1" i="1" dirty="0" smtClean="0">
                <a:solidFill>
                  <a:schemeClr val="accent3">
                    <a:lumMod val="50000"/>
                  </a:schemeClr>
                </a:solidFill>
              </a:rPr>
              <a:t>Existentieel welzijn</a:t>
            </a:r>
            <a:r>
              <a:rPr lang="nl-BE" sz="4800" b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  <a:endParaRPr lang="nl-BE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8334000" cy="4428000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 smtClean="0"/>
              <a:t>Bewustzijn van </a:t>
            </a:r>
            <a:r>
              <a:rPr lang="nl-BE" sz="2800" dirty="0" smtClean="0">
                <a:solidFill>
                  <a:srgbClr val="FF0000"/>
                </a:solidFill>
              </a:rPr>
              <a:t>waarden</a:t>
            </a:r>
            <a:r>
              <a:rPr lang="nl-BE" sz="2800" dirty="0" smtClean="0"/>
              <a:t>,</a:t>
            </a:r>
          </a:p>
          <a:p>
            <a:pPr marL="0" indent="0">
              <a:buNone/>
            </a:pPr>
            <a:r>
              <a:rPr lang="nl-BE" sz="2800" dirty="0" smtClean="0">
                <a:solidFill>
                  <a:srgbClr val="FF0000"/>
                </a:solidFill>
              </a:rPr>
              <a:t>mogelijkheden</a:t>
            </a:r>
            <a:r>
              <a:rPr lang="nl-BE" sz="2800" dirty="0" smtClean="0"/>
              <a:t> en </a:t>
            </a:r>
            <a:r>
              <a:rPr lang="nl-BE" sz="2800" dirty="0" smtClean="0">
                <a:solidFill>
                  <a:srgbClr val="FF0000"/>
                </a:solidFill>
              </a:rPr>
              <a:t>kwetsbaarheden</a:t>
            </a:r>
            <a:r>
              <a:rPr lang="nl-BE" sz="2800" dirty="0" smtClean="0"/>
              <a:t> </a:t>
            </a:r>
          </a:p>
          <a:p>
            <a:pPr marL="0" indent="0">
              <a:buNone/>
            </a:pPr>
            <a:r>
              <a:rPr lang="nl-BE" sz="2800" dirty="0" smtClean="0"/>
              <a:t>in alle dimensies van bestaan.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r>
              <a:rPr lang="nl-BE" sz="3600" dirty="0">
                <a:solidFill>
                  <a:srgbClr val="FF0000"/>
                </a:solidFill>
              </a:rPr>
              <a:t>Sleutels tot geluk: </a:t>
            </a:r>
            <a:r>
              <a:rPr lang="nl-BE" sz="2800" i="1" dirty="0" smtClean="0">
                <a:solidFill>
                  <a:schemeClr val="tx2"/>
                </a:solidFill>
              </a:rPr>
              <a:t>oog hebben voor </a:t>
            </a:r>
          </a:p>
          <a:p>
            <a:pPr marL="0" indent="0">
              <a:buNone/>
            </a:pPr>
            <a:r>
              <a:rPr lang="nl-BE" sz="2800" i="1" dirty="0" smtClean="0">
                <a:solidFill>
                  <a:schemeClr val="tx2"/>
                </a:solidFill>
              </a:rPr>
              <a:t>fysieke, sociale, psychische en spirituele </a:t>
            </a:r>
          </a:p>
          <a:p>
            <a:pPr marL="0" indent="0">
              <a:buNone/>
            </a:pPr>
            <a:r>
              <a:rPr lang="nl-BE" sz="2800" i="1" dirty="0" smtClean="0">
                <a:solidFill>
                  <a:schemeClr val="tx2"/>
                </a:solidFill>
              </a:rPr>
              <a:t>aspecten van menszijn. </a:t>
            </a:r>
            <a:endParaRPr lang="nl-BE" sz="28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16865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332656"/>
            <a:ext cx="5094000" cy="1800200"/>
          </a:xfrm>
        </p:spPr>
        <p:txBody>
          <a:bodyPr/>
          <a:lstStyle/>
          <a:p>
            <a:r>
              <a:rPr lang="nl-BE" sz="4800" b="1" i="1" dirty="0"/>
              <a:t>Fysieke</a:t>
            </a:r>
            <a:r>
              <a:rPr lang="nl-BE" sz="4400" b="1" dirty="0"/>
              <a:t> </a:t>
            </a:r>
            <a:r>
              <a:rPr lang="nl-BE" sz="4400" b="1" dirty="0" smtClean="0"/>
              <a:t>bestaan</a:t>
            </a:r>
            <a:br>
              <a:rPr lang="nl-BE" sz="4400" b="1" dirty="0" smtClean="0"/>
            </a:br>
            <a:r>
              <a:rPr lang="nl-BE" sz="4400" b="1" dirty="0" smtClean="0">
                <a:solidFill>
                  <a:srgbClr val="FF0000"/>
                </a:solidFill>
              </a:rPr>
              <a:t>Waarden</a:t>
            </a:r>
            <a:endParaRPr lang="nl-BE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2636912"/>
            <a:ext cx="5832648" cy="3240240"/>
          </a:xfrm>
        </p:spPr>
        <p:txBody>
          <a:bodyPr/>
          <a:lstStyle/>
          <a:p>
            <a:r>
              <a:rPr lang="nl-BE" sz="3600" cap="all" dirty="0" smtClean="0"/>
              <a:t>gezondheid </a:t>
            </a:r>
          </a:p>
          <a:p>
            <a:r>
              <a:rPr lang="nl-BE" sz="3600" cap="all" dirty="0" smtClean="0"/>
              <a:t>veiligheid </a:t>
            </a:r>
          </a:p>
          <a:p>
            <a:r>
              <a:rPr lang="nl-BE" sz="3600" cap="all" dirty="0" smtClean="0"/>
              <a:t>comfort</a:t>
            </a:r>
          </a:p>
          <a:p>
            <a:r>
              <a:rPr lang="nl-BE" sz="3600" cap="all" dirty="0" smtClean="0"/>
              <a:t>schoonheid</a:t>
            </a:r>
            <a:endParaRPr lang="nl-BE" sz="3600" cap="all" dirty="0"/>
          </a:p>
        </p:txBody>
      </p:sp>
    </p:spTree>
    <p:extLst>
      <p:ext uri="{BB962C8B-B14F-4D97-AF65-F5344CB8AC3E}">
        <p14:creationId xmlns:p14="http://schemas.microsoft.com/office/powerpoint/2010/main" val="174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599" y="548680"/>
            <a:ext cx="8334000" cy="1152128"/>
          </a:xfrm>
        </p:spPr>
        <p:txBody>
          <a:bodyPr>
            <a:normAutofit fontScale="90000"/>
          </a:bodyPr>
          <a:lstStyle/>
          <a:p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Fysieke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 bestaansdimensie</a:t>
            </a:r>
            <a:b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34000" cy="4752528"/>
          </a:xfrm>
        </p:spPr>
        <p:txBody>
          <a:bodyPr/>
          <a:lstStyle/>
          <a:p>
            <a:r>
              <a:rPr lang="nl-BE" sz="3200" dirty="0" smtClean="0"/>
              <a:t>Lichaam ‘weet’ van binnenuit hoe het moet groeien en wat goed is.</a:t>
            </a:r>
          </a:p>
          <a:p>
            <a:endParaRPr lang="nl-BE" sz="3200" dirty="0" smtClean="0"/>
          </a:p>
          <a:p>
            <a:r>
              <a:rPr lang="nl-BE" sz="3200" dirty="0" smtClean="0"/>
              <a:t>Afstemmen op realiteit.</a:t>
            </a:r>
          </a:p>
          <a:p>
            <a:endParaRPr lang="nl-BE" sz="3200" dirty="0" smtClean="0"/>
          </a:p>
          <a:p>
            <a:r>
              <a:rPr lang="nl-BE" sz="3200" dirty="0" smtClean="0"/>
              <a:t>Fysiek contact, positieve effecten!</a:t>
            </a:r>
          </a:p>
          <a:p>
            <a:endParaRPr lang="nl-BE" sz="3200" dirty="0" smtClean="0"/>
          </a:p>
          <a:p>
            <a:r>
              <a:rPr lang="nl-BE" sz="3200" dirty="0" smtClean="0"/>
              <a:t>Natuur als spiegel en bron van inspiratie.</a:t>
            </a:r>
          </a:p>
          <a:p>
            <a:endParaRPr lang="nl-BE" sz="3200" dirty="0" smtClean="0"/>
          </a:p>
          <a:p>
            <a:pPr marL="0" indent="0">
              <a:buNone/>
            </a:pPr>
            <a:endParaRPr lang="nl-BE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1766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2528" y="764704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6608" y="2276872"/>
            <a:ext cx="5760640" cy="3769871"/>
          </a:xfrm>
        </p:spPr>
        <p:txBody>
          <a:bodyPr/>
          <a:lstStyle/>
          <a:p>
            <a:r>
              <a:rPr lang="nl-BE" sz="3200" i="1" dirty="0"/>
              <a:t>Zintuigen </a:t>
            </a:r>
            <a:r>
              <a:rPr lang="nl-BE" sz="3200" i="1" dirty="0" smtClean="0"/>
              <a:t>voeden </a:t>
            </a:r>
          </a:p>
          <a:p>
            <a:endParaRPr lang="nl-BE" sz="3200" i="1" dirty="0" smtClean="0"/>
          </a:p>
          <a:p>
            <a:r>
              <a:rPr lang="nl-BE" sz="3200" i="1" dirty="0" smtClean="0"/>
              <a:t>Mooie omgeving</a:t>
            </a:r>
          </a:p>
          <a:p>
            <a:endParaRPr lang="nl-BE" sz="3200" i="1" dirty="0" smtClean="0"/>
          </a:p>
          <a:p>
            <a:r>
              <a:rPr lang="nl-BE" sz="3200" i="1" dirty="0" smtClean="0"/>
              <a:t>Zorgdragen voor lichaam</a:t>
            </a:r>
          </a:p>
          <a:p>
            <a:endParaRPr lang="nl-BE" sz="3200" i="1" dirty="0"/>
          </a:p>
          <a:p>
            <a:r>
              <a:rPr lang="nl-BE" sz="3200" i="1" dirty="0"/>
              <a:t>C</a:t>
            </a:r>
            <a:r>
              <a:rPr lang="nl-BE" sz="3200" i="1" dirty="0" smtClean="0"/>
              <a:t>ontact </a:t>
            </a:r>
            <a:r>
              <a:rPr lang="nl-BE" sz="3200" i="1" dirty="0"/>
              <a:t>met de natuur. </a:t>
            </a:r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52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332656"/>
            <a:ext cx="5094000" cy="1800200"/>
          </a:xfrm>
        </p:spPr>
        <p:txBody>
          <a:bodyPr/>
          <a:lstStyle/>
          <a:p>
            <a:r>
              <a:rPr lang="nl-BE" sz="4800" b="1" i="1" dirty="0" smtClean="0"/>
              <a:t>Sociale</a:t>
            </a:r>
            <a:r>
              <a:rPr lang="nl-BE" sz="4400" b="1" dirty="0" smtClean="0"/>
              <a:t> bestaan</a:t>
            </a:r>
            <a:br>
              <a:rPr lang="nl-BE" sz="4400" b="1" dirty="0" smtClean="0"/>
            </a:br>
            <a:r>
              <a:rPr lang="nl-BE" sz="4400" b="1" dirty="0" smtClean="0">
                <a:solidFill>
                  <a:srgbClr val="FF0000"/>
                </a:solidFill>
              </a:rPr>
              <a:t>Waarden</a:t>
            </a:r>
            <a:endParaRPr lang="nl-BE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2636912"/>
            <a:ext cx="5832648" cy="3240240"/>
          </a:xfrm>
        </p:spPr>
        <p:txBody>
          <a:bodyPr/>
          <a:lstStyle/>
          <a:p>
            <a:r>
              <a:rPr lang="nl-BE" sz="3600" cap="all" dirty="0"/>
              <a:t>erbij </a:t>
            </a:r>
            <a:r>
              <a:rPr lang="nl-BE" sz="3600" cap="all" dirty="0" smtClean="0"/>
              <a:t>horen </a:t>
            </a:r>
          </a:p>
          <a:p>
            <a:r>
              <a:rPr lang="nl-BE" sz="3600" cap="all" dirty="0" smtClean="0"/>
              <a:t>succes </a:t>
            </a:r>
          </a:p>
          <a:p>
            <a:r>
              <a:rPr lang="nl-BE" sz="3600" cap="all" dirty="0" smtClean="0"/>
              <a:t>Dienstbaarheid</a:t>
            </a:r>
          </a:p>
          <a:p>
            <a:r>
              <a:rPr lang="nl-BE" sz="3600" cap="all" dirty="0" smtClean="0"/>
              <a:t>goedheid</a:t>
            </a:r>
          </a:p>
        </p:txBody>
      </p:sp>
    </p:spTree>
    <p:extLst>
      <p:ext uri="{BB962C8B-B14F-4D97-AF65-F5344CB8AC3E}">
        <p14:creationId xmlns:p14="http://schemas.microsoft.com/office/powerpoint/2010/main" val="37536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40" y="296752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Sociale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 bestaansdimensie</a:t>
            </a:r>
            <a:b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644024"/>
          </a:xfrm>
        </p:spPr>
        <p:txBody>
          <a:bodyPr/>
          <a:lstStyle/>
          <a:p>
            <a:r>
              <a:rPr lang="nl-BE" sz="2800" dirty="0" smtClean="0"/>
              <a:t>“</a:t>
            </a:r>
            <a:r>
              <a:rPr lang="nl-BE" sz="2800" i="1" dirty="0"/>
              <a:t>N</a:t>
            </a:r>
            <a:r>
              <a:rPr lang="nl-BE" sz="2800" i="1" dirty="0" smtClean="0"/>
              <a:t>iet je slechte ervaringen bepalen je welzijn, wel de goede mensen die je levenspad kruisen</a:t>
            </a:r>
            <a:r>
              <a:rPr lang="nl-BE" dirty="0" smtClean="0"/>
              <a:t>” </a:t>
            </a:r>
            <a:r>
              <a:rPr lang="nl-BE" sz="1800" dirty="0" smtClean="0"/>
              <a:t>(Vaillant 2002).</a:t>
            </a:r>
          </a:p>
          <a:p>
            <a:endParaRPr lang="nl-BE" sz="2000" dirty="0" smtClean="0"/>
          </a:p>
          <a:p>
            <a:r>
              <a:rPr lang="nl-BE" sz="2800" dirty="0" smtClean="0"/>
              <a:t>Familie, vrienden, sociale netwerkt draagt bij aan gezondheid. </a:t>
            </a:r>
          </a:p>
          <a:p>
            <a:endParaRPr lang="nl-BE" sz="2800" dirty="0" smtClean="0"/>
          </a:p>
          <a:p>
            <a:r>
              <a:rPr lang="nl-BE" sz="2800" dirty="0"/>
              <a:t>Empathische </a:t>
            </a:r>
            <a:r>
              <a:rPr lang="nl-BE" sz="2800" i="1" dirty="0"/>
              <a:t>bezorgdheid</a:t>
            </a:r>
            <a:r>
              <a:rPr lang="nl-BE" sz="2800" dirty="0"/>
              <a:t> is gericht op welzijn van ander. </a:t>
            </a:r>
            <a:r>
              <a:rPr lang="nl-BE" sz="2800" dirty="0" smtClean="0"/>
              <a:t>Empathische </a:t>
            </a:r>
            <a:r>
              <a:rPr lang="nl-BE" sz="2800" i="1" dirty="0"/>
              <a:t>angst</a:t>
            </a:r>
            <a:r>
              <a:rPr lang="nl-BE" sz="2800" dirty="0"/>
              <a:t> is besmettelijke sfeer van onrust en onmacht bij lijden van ander</a:t>
            </a:r>
            <a:r>
              <a:rPr lang="nl-BE" sz="2800" dirty="0" smtClean="0"/>
              <a:t>.</a:t>
            </a:r>
          </a:p>
          <a:p>
            <a:endParaRPr lang="nl-BE" sz="2800" dirty="0"/>
          </a:p>
          <a:p>
            <a:r>
              <a:rPr lang="nl-BE" sz="2800" dirty="0" smtClean="0"/>
              <a:t>Identiteit en sociale rol</a:t>
            </a:r>
            <a:r>
              <a:rPr lang="nl-BE" sz="2800" dirty="0"/>
              <a:t> </a:t>
            </a:r>
            <a:r>
              <a:rPr lang="nl-BE" sz="2800" dirty="0" smtClean="0"/>
              <a:t>veranderen gedurende leven.</a:t>
            </a:r>
          </a:p>
          <a:p>
            <a:endParaRPr lang="nl-BE" sz="2800" dirty="0" smtClean="0"/>
          </a:p>
          <a:p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9275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22" y="836712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6748" y="2276872"/>
            <a:ext cx="6215032" cy="3168352"/>
          </a:xfrm>
        </p:spPr>
        <p:txBody>
          <a:bodyPr/>
          <a:lstStyle/>
          <a:p>
            <a:r>
              <a:rPr lang="nl-BE" sz="3200" i="1" dirty="0"/>
              <a:t>J</a:t>
            </a:r>
            <a:r>
              <a:rPr lang="nl-BE" sz="3200" i="1" dirty="0" smtClean="0"/>
              <a:t>e </a:t>
            </a:r>
            <a:r>
              <a:rPr lang="nl-BE" sz="3200" i="1" dirty="0"/>
              <a:t>met goede </a:t>
            </a:r>
            <a:r>
              <a:rPr lang="nl-BE" sz="3200" i="1" dirty="0" smtClean="0"/>
              <a:t>mensen omringen. </a:t>
            </a:r>
          </a:p>
          <a:p>
            <a:endParaRPr lang="nl-BE" sz="3200" i="1" dirty="0" smtClean="0"/>
          </a:p>
          <a:p>
            <a:r>
              <a:rPr lang="nl-BE" sz="3200" i="1" dirty="0" smtClean="0"/>
              <a:t>Niet </a:t>
            </a:r>
            <a:r>
              <a:rPr lang="nl-BE" sz="3200" i="1" dirty="0"/>
              <a:t>‘meegaan’ in lijden, </a:t>
            </a:r>
            <a:endParaRPr lang="nl-BE" sz="3200" i="1" dirty="0" smtClean="0"/>
          </a:p>
          <a:p>
            <a:r>
              <a:rPr lang="nl-BE" sz="3200" i="1" dirty="0" smtClean="0"/>
              <a:t>wel </a:t>
            </a:r>
            <a:r>
              <a:rPr lang="nl-BE" sz="3200" i="1" dirty="0"/>
              <a:t>erkenning geven </a:t>
            </a:r>
            <a:r>
              <a:rPr lang="nl-BE" sz="3200" i="1" dirty="0" smtClean="0"/>
              <a:t>aan </a:t>
            </a:r>
            <a:r>
              <a:rPr lang="nl-BE" sz="3200" i="1" dirty="0"/>
              <a:t>het moeilijke en </a:t>
            </a:r>
            <a:r>
              <a:rPr lang="nl-BE" sz="3200" i="1" dirty="0" smtClean="0"/>
              <a:t>‘</a:t>
            </a:r>
            <a:r>
              <a:rPr lang="nl-BE" sz="3200" i="1" dirty="0"/>
              <a:t>aanwezig’ zijn. </a:t>
            </a:r>
            <a:endParaRPr lang="nl-BE" sz="3200" i="1" dirty="0" smtClean="0"/>
          </a:p>
          <a:p>
            <a:endParaRPr lang="nl-BE" sz="3200" i="1" dirty="0" smtClean="0"/>
          </a:p>
          <a:p>
            <a:r>
              <a:rPr lang="nl-BE" sz="3200" i="1" dirty="0" smtClean="0"/>
              <a:t>Flexibiliteit in </a:t>
            </a:r>
            <a:r>
              <a:rPr lang="nl-BE" sz="3200" i="1" dirty="0"/>
              <a:t>sociale rollen. </a:t>
            </a:r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36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404664"/>
            <a:ext cx="5904656" cy="1800200"/>
          </a:xfrm>
        </p:spPr>
        <p:txBody>
          <a:bodyPr/>
          <a:lstStyle/>
          <a:p>
            <a:r>
              <a:rPr lang="nl-BE" sz="4800" b="1" i="1" dirty="0" smtClean="0"/>
              <a:t>Psychische</a:t>
            </a:r>
            <a:r>
              <a:rPr lang="nl-BE" sz="4400" b="1" dirty="0" smtClean="0"/>
              <a:t> bestaan</a:t>
            </a:r>
            <a:br>
              <a:rPr lang="nl-BE" sz="4400" b="1" dirty="0" smtClean="0"/>
            </a:br>
            <a:r>
              <a:rPr lang="nl-BE" sz="4400" b="1" dirty="0" smtClean="0">
                <a:solidFill>
                  <a:srgbClr val="FF0000"/>
                </a:solidFill>
              </a:rPr>
              <a:t>Waarden</a:t>
            </a:r>
            <a:endParaRPr lang="nl-BE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4238" y="2852936"/>
            <a:ext cx="5832648" cy="3240240"/>
          </a:xfrm>
        </p:spPr>
        <p:txBody>
          <a:bodyPr/>
          <a:lstStyle/>
          <a:p>
            <a:r>
              <a:rPr lang="nl-BE" sz="3200" cap="all" dirty="0" smtClean="0"/>
              <a:t>autonomie </a:t>
            </a:r>
          </a:p>
          <a:p>
            <a:r>
              <a:rPr lang="nl-BE" sz="3200" cap="all" dirty="0" smtClean="0"/>
              <a:t>vrijheid</a:t>
            </a:r>
          </a:p>
          <a:p>
            <a:r>
              <a:rPr lang="nl-BE" sz="3200" cap="all" dirty="0" smtClean="0"/>
              <a:t>Kennis</a:t>
            </a:r>
          </a:p>
          <a:p>
            <a:r>
              <a:rPr lang="nl-BE" sz="3200" cap="all" dirty="0" smtClean="0"/>
              <a:t>Waarheid</a:t>
            </a:r>
          </a:p>
          <a:p>
            <a:r>
              <a:rPr lang="nl-BE" sz="3200" cap="all" dirty="0" smtClean="0"/>
              <a:t>WIJSHEID</a:t>
            </a:r>
          </a:p>
        </p:txBody>
      </p:sp>
    </p:spTree>
    <p:extLst>
      <p:ext uri="{BB962C8B-B14F-4D97-AF65-F5344CB8AC3E}">
        <p14:creationId xmlns:p14="http://schemas.microsoft.com/office/powerpoint/2010/main" val="18587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6768752" cy="1800200"/>
          </a:xfrm>
        </p:spPr>
        <p:txBody>
          <a:bodyPr/>
          <a:lstStyle/>
          <a:p>
            <a:pPr lvl="0">
              <a:spcBef>
                <a:spcPts val="0"/>
              </a:spcBef>
              <a:buSzPct val="110000"/>
            </a:pPr>
            <a:r>
              <a:rPr lang="nl-BE" sz="3600" dirty="0" smtClean="0"/>
              <a:t>Ervaringsgerichte oefening: </a:t>
            </a:r>
            <a:r>
              <a:rPr lang="nl-BE" sz="3600" cap="all" dirty="0" smtClean="0"/>
              <a:t>dankbaarheid</a:t>
            </a:r>
            <a:br>
              <a:rPr lang="nl-BE" sz="3600" cap="all" dirty="0" smtClean="0"/>
            </a:br>
            <a:r>
              <a:rPr lang="nl-BE" sz="2400" dirty="0">
                <a:solidFill>
                  <a:srgbClr val="FFFFFF"/>
                </a:solidFill>
                <a:ea typeface="+mn-ea"/>
              </a:rPr>
              <a:t/>
            </a:r>
            <a:br>
              <a:rPr lang="nl-BE" sz="2400" dirty="0">
                <a:solidFill>
                  <a:srgbClr val="FFFFFF"/>
                </a:solidFill>
                <a:ea typeface="+mn-ea"/>
              </a:rPr>
            </a:br>
            <a:endParaRPr lang="nl-B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1916832"/>
            <a:ext cx="5310024" cy="4176464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sz="2800" dirty="0" smtClean="0"/>
              <a:t>“</a:t>
            </a:r>
            <a:r>
              <a:rPr lang="nl-BE" sz="2800" i="1" dirty="0" smtClean="0"/>
              <a:t>Noteer drie dingen </a:t>
            </a:r>
          </a:p>
          <a:p>
            <a:r>
              <a:rPr lang="nl-BE" sz="2800" i="1" dirty="0" smtClean="0"/>
              <a:t>waarvoor je op dit moment dankbaar kunt zijn</a:t>
            </a:r>
            <a:r>
              <a:rPr lang="nl-BE" sz="2800" dirty="0" smtClean="0"/>
              <a:t>.”</a:t>
            </a:r>
          </a:p>
          <a:p>
            <a:endParaRPr lang="nl-BE" sz="2800" dirty="0"/>
          </a:p>
          <a:p>
            <a:endParaRPr lang="nl-BE" sz="2800" dirty="0" smtClean="0"/>
          </a:p>
          <a:p>
            <a:r>
              <a:rPr lang="nl-BE" dirty="0"/>
              <a:t>Dankbaarheidsoefening = </a:t>
            </a:r>
            <a:endParaRPr lang="nl-BE" dirty="0" smtClean="0"/>
          </a:p>
          <a:p>
            <a:r>
              <a:rPr lang="nl-BE" dirty="0" smtClean="0"/>
              <a:t>“</a:t>
            </a:r>
            <a:r>
              <a:rPr lang="nl-BE" dirty="0"/>
              <a:t>Moeder van </a:t>
            </a:r>
            <a:r>
              <a:rPr lang="nl-BE" dirty="0" err="1"/>
              <a:t>geluksinterventies</a:t>
            </a:r>
            <a:r>
              <a:rPr lang="nl-BE" dirty="0"/>
              <a:t>”</a:t>
            </a:r>
          </a:p>
          <a:p>
            <a:endParaRPr lang="nl-BE" dirty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7511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672"/>
            <a:ext cx="8334000" cy="900000"/>
          </a:xfrm>
        </p:spPr>
        <p:txBody>
          <a:bodyPr>
            <a:noAutofit/>
          </a:bodyPr>
          <a:lstStyle/>
          <a:p>
            <a:r>
              <a:rPr lang="nl-BE" sz="3200" b="1" dirty="0" smtClean="0">
                <a:solidFill>
                  <a:schemeClr val="accent3">
                    <a:lumMod val="50000"/>
                  </a:schemeClr>
                </a:solidFill>
              </a:rPr>
              <a:t>Psychische bestaansdimensie</a:t>
            </a: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334000" cy="4788040"/>
          </a:xfrm>
        </p:spPr>
        <p:txBody>
          <a:bodyPr/>
          <a:lstStyle/>
          <a:p>
            <a:r>
              <a:rPr lang="nl-BE" sz="2800" dirty="0" smtClean="0"/>
              <a:t>Grootste eenzaamheid = afwezigheid van goede relatie met jezelf.</a:t>
            </a:r>
          </a:p>
          <a:p>
            <a:endParaRPr lang="nl-BE" sz="2800" dirty="0" smtClean="0"/>
          </a:p>
          <a:p>
            <a:r>
              <a:rPr lang="nl-BE" sz="2800" dirty="0" smtClean="0"/>
              <a:t>Zelfkennis: waarheid omtrent jezelf onder ogen durve</a:t>
            </a:r>
            <a:r>
              <a:rPr lang="nl-BE" sz="2800" dirty="0"/>
              <a:t>n</a:t>
            </a:r>
            <a:r>
              <a:rPr lang="nl-BE" sz="2800" dirty="0" smtClean="0"/>
              <a:t> nemen.</a:t>
            </a:r>
          </a:p>
          <a:p>
            <a:r>
              <a:rPr lang="nl-BE" sz="2800" dirty="0" smtClean="0"/>
              <a:t>Zelfaanvaarding: verstaan dat je in de gegeven omstandigheden vaak geen andere keuze had. </a:t>
            </a:r>
          </a:p>
          <a:p>
            <a:endParaRPr lang="nl-BE" sz="2800" dirty="0" smtClean="0"/>
          </a:p>
          <a:p>
            <a:r>
              <a:rPr lang="nl-BE" sz="2800" dirty="0" smtClean="0"/>
              <a:t>Wijsheid: hoofd en hart in harmonie. </a:t>
            </a:r>
          </a:p>
          <a:p>
            <a:r>
              <a:rPr lang="nl-BE" sz="2800" dirty="0" smtClean="0"/>
              <a:t>Geen opeenstapeling van kennis, wel dieper begrip van de essentie. </a:t>
            </a:r>
          </a:p>
          <a:p>
            <a:endParaRPr lang="nl-BE" sz="28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113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3704" y="931248"/>
            <a:ext cx="5607222" cy="531008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</a:t>
            </a:r>
            <a:r>
              <a:rPr lang="nl-BE" sz="3600" dirty="0" smtClean="0">
                <a:ea typeface="+mn-ea"/>
              </a:rPr>
              <a:t>geluk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500" y="1844824"/>
            <a:ext cx="6215032" cy="3168352"/>
          </a:xfrm>
        </p:spPr>
        <p:txBody>
          <a:bodyPr/>
          <a:lstStyle/>
          <a:p>
            <a:r>
              <a:rPr lang="nl-BE" sz="2800" i="1" dirty="0"/>
              <a:t>T</a:t>
            </a:r>
            <a:r>
              <a:rPr lang="nl-BE" sz="2800" i="1" dirty="0" smtClean="0"/>
              <a:t>alenten ontwikkelen en</a:t>
            </a:r>
          </a:p>
          <a:p>
            <a:r>
              <a:rPr lang="nl-BE" sz="2800" i="1" dirty="0" smtClean="0"/>
              <a:t>ruimte maken voor passies.</a:t>
            </a:r>
          </a:p>
          <a:p>
            <a:endParaRPr lang="nl-BE" sz="2800" i="1" dirty="0" smtClean="0"/>
          </a:p>
          <a:p>
            <a:r>
              <a:rPr lang="nl-BE" sz="2800" i="1" dirty="0" smtClean="0"/>
              <a:t>Wegblijven uit valkuil van perfectionisme</a:t>
            </a:r>
            <a:r>
              <a:rPr lang="nl-BE" sz="2800" i="1" dirty="0"/>
              <a:t>! Verzoenen met de </a:t>
            </a:r>
            <a:r>
              <a:rPr lang="nl-BE" sz="2800" i="1" dirty="0" smtClean="0"/>
              <a:t>‘halfheid’.</a:t>
            </a:r>
          </a:p>
          <a:p>
            <a:endParaRPr lang="nl-BE" sz="2800" i="1" dirty="0" smtClean="0"/>
          </a:p>
          <a:p>
            <a:r>
              <a:rPr lang="nl-BE" sz="2800" i="1" dirty="0"/>
              <a:t>M</a:t>
            </a:r>
            <a:r>
              <a:rPr lang="nl-BE" sz="2800" i="1" dirty="0" smtClean="0"/>
              <a:t>et liefde naar jezelf kijken in goede en slechte momenten.</a:t>
            </a:r>
          </a:p>
          <a:p>
            <a:endParaRPr lang="nl-BE" sz="2800" i="1" dirty="0"/>
          </a:p>
          <a:p>
            <a:r>
              <a:rPr lang="nl-BE" sz="2800" i="1" dirty="0"/>
              <a:t>D</a:t>
            </a:r>
            <a:r>
              <a:rPr lang="nl-BE" sz="2800" i="1" dirty="0" smtClean="0"/>
              <a:t>e essentie voor ogen houden.</a:t>
            </a:r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01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350685"/>
            <a:ext cx="5184576" cy="1800200"/>
          </a:xfrm>
        </p:spPr>
        <p:txBody>
          <a:bodyPr/>
          <a:lstStyle/>
          <a:p>
            <a:r>
              <a:rPr lang="nl-BE" sz="4800" b="1" i="1" dirty="0" smtClean="0"/>
              <a:t>Spirituele</a:t>
            </a:r>
            <a:r>
              <a:rPr lang="nl-BE" sz="4400" b="1" dirty="0" smtClean="0"/>
              <a:t> bestaan</a:t>
            </a:r>
            <a:br>
              <a:rPr lang="nl-BE" sz="4400" b="1" dirty="0" smtClean="0"/>
            </a:br>
            <a:r>
              <a:rPr lang="nl-BE" sz="4400" b="1" dirty="0" smtClean="0">
                <a:solidFill>
                  <a:srgbClr val="FF0000"/>
                </a:solidFill>
              </a:rPr>
              <a:t>Waarden</a:t>
            </a:r>
            <a:endParaRPr lang="nl-BE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2631656"/>
            <a:ext cx="6048672" cy="3240240"/>
          </a:xfrm>
        </p:spPr>
        <p:txBody>
          <a:bodyPr/>
          <a:lstStyle/>
          <a:p>
            <a:r>
              <a:rPr lang="nl-BE" sz="3200" cap="all" dirty="0" smtClean="0"/>
              <a:t>LIEFDE</a:t>
            </a:r>
          </a:p>
          <a:p>
            <a:endParaRPr lang="nl-BE" sz="3200" cap="all" dirty="0"/>
          </a:p>
          <a:p>
            <a:r>
              <a:rPr lang="nl-BE" sz="2800" cap="all" dirty="0" smtClean="0"/>
              <a:t>bijdragen </a:t>
            </a:r>
            <a:r>
              <a:rPr lang="nl-BE" sz="2800" cap="all" dirty="0"/>
              <a:t>aan betere </a:t>
            </a:r>
            <a:r>
              <a:rPr lang="nl-BE" sz="2800" cap="all" dirty="0" smtClean="0"/>
              <a:t>wereld</a:t>
            </a:r>
          </a:p>
          <a:p>
            <a:endParaRPr lang="nl-BE" sz="2800" cap="all" dirty="0" smtClean="0"/>
          </a:p>
          <a:p>
            <a:r>
              <a:rPr lang="nl-BE" sz="2800" cap="all" dirty="0" err="1" smtClean="0"/>
              <a:t>Zelfoverstijgende</a:t>
            </a:r>
            <a:r>
              <a:rPr lang="nl-BE" sz="2800" cap="all" dirty="0" smtClean="0"/>
              <a:t> INSPIRATIE</a:t>
            </a:r>
          </a:p>
        </p:txBody>
      </p:sp>
    </p:spTree>
    <p:extLst>
      <p:ext uri="{BB962C8B-B14F-4D97-AF65-F5344CB8AC3E}">
        <p14:creationId xmlns:p14="http://schemas.microsoft.com/office/powerpoint/2010/main" val="20973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0"/>
            <a:ext cx="8334000" cy="900000"/>
          </a:xfrm>
        </p:spPr>
        <p:txBody>
          <a:bodyPr/>
          <a:lstStyle/>
          <a:p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>Spirituele</a:t>
            </a: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b="1" dirty="0" smtClean="0">
                <a:solidFill>
                  <a:schemeClr val="accent3">
                    <a:lumMod val="50000"/>
                  </a:schemeClr>
                </a:solidFill>
              </a:rPr>
              <a:t>bestaansdimensie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328592"/>
          </a:xfrm>
        </p:spPr>
        <p:txBody>
          <a:bodyPr/>
          <a:lstStyle/>
          <a:p>
            <a:r>
              <a:rPr lang="nl-BE" sz="2800" dirty="0" smtClean="0"/>
              <a:t>Spiritus = Geest, Levenskracht, Levensenergie die alles doorstroomt.</a:t>
            </a:r>
          </a:p>
          <a:p>
            <a:endParaRPr lang="nl-BE" sz="2800" dirty="0" smtClean="0"/>
          </a:p>
          <a:p>
            <a:r>
              <a:rPr lang="nl-BE" sz="2800" dirty="0" smtClean="0"/>
              <a:t>Meer dan menselijk verstand kan bevatten; erkennen van ‘niet-weten’. </a:t>
            </a:r>
          </a:p>
          <a:p>
            <a:endParaRPr lang="nl-BE" sz="2800" dirty="0" smtClean="0"/>
          </a:p>
          <a:p>
            <a:r>
              <a:rPr lang="nl-BE" sz="2800" dirty="0" smtClean="0"/>
              <a:t>Zichzelf ervaren als deel van een grotere bestaanscontext. </a:t>
            </a:r>
          </a:p>
          <a:p>
            <a:endParaRPr lang="nl-BE" sz="2800" dirty="0" smtClean="0"/>
          </a:p>
          <a:p>
            <a:r>
              <a:rPr lang="nl-BE" sz="2800" dirty="0"/>
              <a:t>“IK” / eigenbelang wijkt voor groter belang. Handelen vanuit </a:t>
            </a:r>
            <a:r>
              <a:rPr lang="nl-BE" sz="2800" dirty="0" smtClean="0"/>
              <a:t>LIEFDE.</a:t>
            </a:r>
          </a:p>
          <a:p>
            <a:pPr marL="0" indent="0">
              <a:buNone/>
            </a:pPr>
            <a:endParaRPr lang="nl-BE" sz="3200" dirty="0"/>
          </a:p>
          <a:p>
            <a:endParaRPr lang="nl-BE" sz="4000" dirty="0" smtClean="0"/>
          </a:p>
        </p:txBody>
      </p:sp>
    </p:spTree>
    <p:extLst>
      <p:ext uri="{BB962C8B-B14F-4D97-AF65-F5344CB8AC3E}">
        <p14:creationId xmlns:p14="http://schemas.microsoft.com/office/powerpoint/2010/main" val="8375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74" y="5271"/>
            <a:ext cx="8334000" cy="1179512"/>
          </a:xfrm>
        </p:spPr>
        <p:txBody>
          <a:bodyPr>
            <a:normAutofit fontScale="90000"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 Liefde = </a:t>
            </a:r>
            <a:r>
              <a:rPr lang="nl-BE" b="1" i="1" dirty="0" smtClean="0">
                <a:solidFill>
                  <a:srgbClr val="00407A"/>
                </a:solidFill>
                <a:ea typeface="+mn-ea"/>
              </a:rPr>
              <a:t>verbinding </a:t>
            </a:r>
            <a:r>
              <a:rPr lang="nl-BE" sz="2700" dirty="0" smtClean="0">
                <a:solidFill>
                  <a:srgbClr val="00407A"/>
                </a:solidFill>
                <a:ea typeface="+mn-ea"/>
              </a:rPr>
              <a:t>in alle bestaansdimensies</a:t>
            </a:r>
            <a:r>
              <a:rPr lang="nl-BE" sz="3100" dirty="0">
                <a:solidFill>
                  <a:srgbClr val="00407A"/>
                </a:solidFill>
                <a:ea typeface="+mn-ea"/>
              </a:rPr>
              <a:t/>
            </a:r>
            <a:br>
              <a:rPr lang="nl-BE" sz="3100" dirty="0">
                <a:solidFill>
                  <a:srgbClr val="00407A"/>
                </a:solidFill>
                <a:ea typeface="+mn-ea"/>
              </a:rPr>
            </a:b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02" y="836712"/>
            <a:ext cx="8496496" cy="4464496"/>
          </a:xfrm>
        </p:spPr>
        <p:txBody>
          <a:bodyPr/>
          <a:lstStyle/>
          <a:p>
            <a:r>
              <a:rPr lang="nl-BE" sz="2800" dirty="0" smtClean="0"/>
              <a:t>Fysieke lichaam en natuur eren.</a:t>
            </a:r>
          </a:p>
          <a:p>
            <a:endParaRPr lang="nl-BE" sz="2800" dirty="0" smtClean="0"/>
          </a:p>
          <a:p>
            <a:r>
              <a:rPr lang="nl-BE" sz="2800" dirty="0" smtClean="0"/>
              <a:t>Engagement in relaties met andere mensen.</a:t>
            </a:r>
          </a:p>
          <a:p>
            <a:endParaRPr lang="nl-BE" sz="2800" dirty="0" smtClean="0"/>
          </a:p>
          <a:p>
            <a:r>
              <a:rPr lang="nl-BE" sz="2800" dirty="0"/>
              <a:t>I</a:t>
            </a:r>
            <a:r>
              <a:rPr lang="nl-BE" sz="2800" dirty="0" smtClean="0"/>
              <a:t>nnerlijke kern koesteren en eigenheid vorm geven.</a:t>
            </a:r>
          </a:p>
          <a:p>
            <a:endParaRPr lang="nl-BE" sz="2800" dirty="0" smtClean="0"/>
          </a:p>
          <a:p>
            <a:r>
              <a:rPr lang="nl-BE" sz="2800" dirty="0"/>
              <a:t>J</a:t>
            </a:r>
            <a:r>
              <a:rPr lang="nl-BE" sz="2800" dirty="0" smtClean="0"/>
              <a:t>ouw inspiratiebronnen cultiveren </a:t>
            </a:r>
            <a:r>
              <a:rPr lang="nl-BE" sz="2800" dirty="0"/>
              <a:t>en </a:t>
            </a:r>
            <a:r>
              <a:rPr lang="nl-BE" sz="2800" dirty="0" smtClean="0"/>
              <a:t>bronnen van anderen leren kennen en respecteren</a:t>
            </a:r>
            <a:r>
              <a:rPr lang="nl-BE" sz="2800" dirty="0"/>
              <a:t>. </a:t>
            </a:r>
            <a:r>
              <a:rPr lang="nl-BE" sz="2800" dirty="0" smtClean="0"/>
              <a:t>Diepgaand </a:t>
            </a:r>
            <a:r>
              <a:rPr lang="nl-BE" sz="2800" dirty="0"/>
              <a:t>verbinden met </a:t>
            </a:r>
            <a:r>
              <a:rPr lang="nl-BE" sz="2800" dirty="0" smtClean="0"/>
              <a:t>wat </a:t>
            </a:r>
            <a:r>
              <a:rPr lang="nl-BE" sz="2800" dirty="0"/>
              <a:t>jou aanspreekt, geeft meer zin dan oppervlakkig van alles wat proeven. </a:t>
            </a:r>
            <a:endParaRPr lang="nl-BE" sz="2800" dirty="0" smtClean="0"/>
          </a:p>
          <a:p>
            <a:pPr marL="0" indent="0">
              <a:buNone/>
            </a:pPr>
            <a:r>
              <a:rPr lang="nl-BE" sz="2800" b="1" dirty="0" smtClean="0"/>
              <a:t>Eenheidsbewustzijn:</a:t>
            </a:r>
            <a:r>
              <a:rPr lang="nl-BE" sz="2800" dirty="0" smtClean="0"/>
              <a:t> </a:t>
            </a:r>
            <a:r>
              <a:rPr lang="nl-BE" sz="2800" b="1" dirty="0">
                <a:solidFill>
                  <a:srgbClr val="FF0000"/>
                </a:solidFill>
              </a:rPr>
              <a:t>alles is met alles </a:t>
            </a:r>
            <a:r>
              <a:rPr lang="nl-BE" sz="2800" b="1" dirty="0" smtClean="0">
                <a:solidFill>
                  <a:srgbClr val="FF0000"/>
                </a:solidFill>
              </a:rPr>
              <a:t>verbonden.</a:t>
            </a:r>
          </a:p>
        </p:txBody>
      </p:sp>
    </p:spTree>
    <p:extLst>
      <p:ext uri="{BB962C8B-B14F-4D97-AF65-F5344CB8AC3E}">
        <p14:creationId xmlns:p14="http://schemas.microsoft.com/office/powerpoint/2010/main" val="24612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83" y="836712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nl-BE" sz="4000" dirty="0" smtClean="0">
                <a:solidFill>
                  <a:srgbClr val="FF0000"/>
                </a:solidFill>
              </a:rPr>
              <a:t>“Pure” kwaliteiten </a:t>
            </a:r>
            <a:r>
              <a:rPr lang="nl-BE" sz="4000" dirty="0" smtClean="0">
                <a:solidFill>
                  <a:schemeClr val="tx2"/>
                </a:solidFill>
              </a:rPr>
              <a:t>impliceren altijd </a:t>
            </a:r>
            <a:r>
              <a:rPr lang="nl-BE" sz="4000" i="1" dirty="0" smtClean="0">
                <a:solidFill>
                  <a:schemeClr val="tx2"/>
                </a:solidFill>
              </a:rPr>
              <a:t>‘meer’ </a:t>
            </a:r>
            <a:r>
              <a:rPr lang="nl-BE" sz="4000" dirty="0" smtClean="0">
                <a:solidFill>
                  <a:schemeClr val="tx2"/>
                </a:solidFill>
              </a:rPr>
              <a:t>dan je ‘beperkte ik’ </a:t>
            </a:r>
            <a:r>
              <a:rPr lang="nl-BE" sz="3100" dirty="0" smtClean="0">
                <a:solidFill>
                  <a:schemeClr val="tx2"/>
                </a:solidFill>
              </a:rPr>
              <a:t>en </a:t>
            </a:r>
            <a:r>
              <a:rPr lang="nl-BE" sz="3100" dirty="0">
                <a:solidFill>
                  <a:schemeClr val="tx2"/>
                </a:solidFill>
              </a:rPr>
              <a:t>omvatten </a:t>
            </a:r>
            <a:r>
              <a:rPr lang="nl-BE" sz="3100" i="1" dirty="0">
                <a:solidFill>
                  <a:schemeClr val="tx2"/>
                </a:solidFill>
              </a:rPr>
              <a:t>alle </a:t>
            </a:r>
            <a:r>
              <a:rPr lang="nl-BE" sz="3100" dirty="0" smtClean="0">
                <a:solidFill>
                  <a:schemeClr val="tx2"/>
                </a:solidFill>
              </a:rPr>
              <a:t>dimensies  </a:t>
            </a:r>
            <a:endParaRPr lang="nl-BE" sz="27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675" y="1988840"/>
            <a:ext cx="5744483" cy="4428000"/>
          </a:xfrm>
        </p:spPr>
        <p:txBody>
          <a:bodyPr/>
          <a:lstStyle/>
          <a:p>
            <a:r>
              <a:rPr lang="nl-BE" sz="3600" dirty="0"/>
              <a:t>Liefde</a:t>
            </a:r>
          </a:p>
          <a:p>
            <a:r>
              <a:rPr lang="nl-BE" sz="3600" dirty="0" smtClean="0"/>
              <a:t>Dankbaarheid</a:t>
            </a:r>
          </a:p>
          <a:p>
            <a:r>
              <a:rPr lang="nl-BE" sz="3600" dirty="0" smtClean="0"/>
              <a:t>Verwondering</a:t>
            </a:r>
          </a:p>
          <a:p>
            <a:r>
              <a:rPr lang="nl-BE" sz="3600" dirty="0" smtClean="0"/>
              <a:t>Vertrouwen</a:t>
            </a:r>
            <a:endParaRPr lang="nl-BE" sz="3600" dirty="0"/>
          </a:p>
          <a:p>
            <a:r>
              <a:rPr lang="nl-BE" sz="3600" dirty="0" smtClean="0"/>
              <a:t>Mededogen</a:t>
            </a:r>
            <a:endParaRPr lang="nl-BE" sz="3600" dirty="0"/>
          </a:p>
          <a:p>
            <a:r>
              <a:rPr lang="nl-BE" sz="3600" dirty="0" smtClean="0"/>
              <a:t>Hoop</a:t>
            </a:r>
          </a:p>
          <a:p>
            <a:r>
              <a:rPr lang="nl-BE" sz="3600" dirty="0" smtClean="0"/>
              <a:t>Humor</a:t>
            </a:r>
            <a:endParaRPr lang="nl-BE" sz="3600" dirty="0"/>
          </a:p>
          <a:p>
            <a:endParaRPr lang="nl-BE" dirty="0" smtClean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8356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9622" y="768767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2274" y="1587807"/>
            <a:ext cx="6215032" cy="3384376"/>
          </a:xfrm>
        </p:spPr>
        <p:txBody>
          <a:bodyPr/>
          <a:lstStyle/>
          <a:p>
            <a:r>
              <a:rPr lang="nl-BE" sz="3200" i="1" dirty="0"/>
              <a:t/>
            </a:r>
            <a:br>
              <a:rPr lang="nl-BE" sz="3200" i="1" dirty="0"/>
            </a:br>
            <a:r>
              <a:rPr lang="nl-BE" sz="3200" dirty="0" smtClean="0"/>
              <a:t>“</a:t>
            </a:r>
            <a:r>
              <a:rPr lang="nl-BE" sz="3200" i="1" dirty="0"/>
              <a:t>H</a:t>
            </a:r>
            <a:r>
              <a:rPr lang="nl-BE" sz="3200" i="1" dirty="0" smtClean="0"/>
              <a:t>et </a:t>
            </a:r>
            <a:r>
              <a:rPr lang="nl-BE" sz="3200" i="1" dirty="0"/>
              <a:t>is wat het </a:t>
            </a:r>
            <a:r>
              <a:rPr lang="nl-BE" sz="3200" i="1" dirty="0" smtClean="0"/>
              <a:t>is</a:t>
            </a:r>
            <a:r>
              <a:rPr lang="nl-BE" sz="3200" dirty="0" smtClean="0"/>
              <a:t>” zegt de liefde.</a:t>
            </a:r>
          </a:p>
          <a:p>
            <a:endParaRPr lang="nl-BE" sz="3200" dirty="0" smtClean="0"/>
          </a:p>
          <a:p>
            <a:r>
              <a:rPr lang="nl-BE" sz="3200" i="1" dirty="0"/>
              <a:t>Opmerken zonder oordelen.</a:t>
            </a:r>
          </a:p>
          <a:p>
            <a:endParaRPr lang="nl-BE" sz="3200" dirty="0" smtClean="0"/>
          </a:p>
          <a:p>
            <a:r>
              <a:rPr lang="nl-BE" sz="3200" i="1" dirty="0"/>
              <a:t>Pure kwaliteiten </a:t>
            </a:r>
            <a:r>
              <a:rPr lang="nl-BE" sz="3200" i="1" dirty="0" smtClean="0"/>
              <a:t>beoefenen.</a:t>
            </a:r>
          </a:p>
          <a:p>
            <a:endParaRPr lang="nl-BE" sz="3200" i="1" dirty="0" smtClean="0"/>
          </a:p>
          <a:p>
            <a:r>
              <a:rPr lang="nl-BE" sz="3200" i="1" dirty="0" smtClean="0"/>
              <a:t>Investeren in waarden van alle bestaansdimensies.</a:t>
            </a:r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79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Meer weten? Verder verdiepen?</a:t>
            </a: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39" y="1772816"/>
            <a:ext cx="8334000" cy="4428000"/>
          </a:xfrm>
        </p:spPr>
        <p:txBody>
          <a:bodyPr/>
          <a:lstStyle/>
          <a:p>
            <a:pPr marL="0" indent="0">
              <a:buNone/>
            </a:pPr>
            <a:r>
              <a:rPr lang="nl-BE" sz="3600" dirty="0" err="1" smtClean="0"/>
              <a:t>Leijssen</a:t>
            </a:r>
            <a:r>
              <a:rPr lang="nl-BE" sz="3600" dirty="0" smtClean="0"/>
              <a:t> </a:t>
            </a:r>
            <a:r>
              <a:rPr lang="nl-BE" sz="3600" dirty="0"/>
              <a:t>Mia. </a:t>
            </a:r>
            <a:r>
              <a:rPr lang="nl-BE" sz="3600" i="1" dirty="0"/>
              <a:t>Leven vanuit liefde. Een pad naar existentieel welzijn</a:t>
            </a:r>
            <a:r>
              <a:rPr lang="nl-BE" sz="3600" dirty="0"/>
              <a:t>. </a:t>
            </a:r>
            <a:r>
              <a:rPr lang="nl-BE" sz="3600" dirty="0" err="1"/>
              <a:t>Lannoo</a:t>
            </a:r>
            <a:r>
              <a:rPr lang="nl-BE" sz="3600" dirty="0"/>
              <a:t> 2013</a:t>
            </a:r>
          </a:p>
          <a:p>
            <a:pPr marL="0" indent="0">
              <a:buNone/>
            </a:pPr>
            <a:endParaRPr lang="nl-BE" sz="3200" dirty="0" smtClean="0">
              <a:hlinkClick r:id="rId3"/>
            </a:endParaRPr>
          </a:p>
          <a:p>
            <a:pPr marL="0" indent="0">
              <a:buNone/>
            </a:pPr>
            <a:r>
              <a:rPr lang="nl-BE" sz="3200" dirty="0" smtClean="0">
                <a:hlinkClick r:id="rId3"/>
              </a:rPr>
              <a:t>www.existentieelwelzijn.be</a:t>
            </a:r>
            <a:r>
              <a:rPr lang="nl-BE" sz="3200" dirty="0" smtClean="0"/>
              <a:t> </a:t>
            </a:r>
          </a:p>
          <a:p>
            <a:pPr marL="0" indent="0">
              <a:buNone/>
            </a:pPr>
            <a:endParaRPr lang="nl-BE" sz="3200" dirty="0" smtClean="0">
              <a:hlinkClick r:id="rId4"/>
            </a:endParaRPr>
          </a:p>
          <a:p>
            <a:pPr marL="0" indent="0">
              <a:buNone/>
            </a:pPr>
            <a:r>
              <a:rPr lang="nl-BE" sz="3200" dirty="0" smtClean="0">
                <a:hlinkClick r:id="rId4"/>
              </a:rPr>
              <a:t>Mia.leijssen@kuleuven.be</a:t>
            </a:r>
            <a:endParaRPr lang="nl-BE" sz="3200" dirty="0"/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r>
              <a:rPr lang="nl-BE" sz="3600" b="1" dirty="0">
                <a:solidFill>
                  <a:srgbClr val="C00000"/>
                </a:solidFill>
              </a:rPr>
              <a:t>Dank u voor uw aandacht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8841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Dankbaarheid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600" dirty="0" smtClean="0"/>
              <a:t>Niets went zo snel als comfortabel leven.</a:t>
            </a:r>
          </a:p>
          <a:p>
            <a:r>
              <a:rPr lang="nl-BE" sz="3600" dirty="0" smtClean="0"/>
              <a:t>Vaak erkennen we pas de waarde van iets wanneer het dreigt weg te vallen of het er niet (meer) is.</a:t>
            </a:r>
          </a:p>
          <a:p>
            <a:r>
              <a:rPr lang="nl-BE" sz="3600" dirty="0" smtClean="0"/>
              <a:t>Dankbare leven = ‘resetten’ van je gewoonteblik. Waarde geven, mogelijkheden opmerken.</a:t>
            </a:r>
          </a:p>
          <a:p>
            <a:endParaRPr lang="nl-BE" sz="3600" dirty="0" smtClean="0"/>
          </a:p>
          <a:p>
            <a:endParaRPr lang="nl-BE" sz="3600" dirty="0" smtClean="0"/>
          </a:p>
          <a:p>
            <a:r>
              <a:rPr lang="nl-BE" sz="3600" dirty="0" smtClean="0"/>
              <a:t>Effecten onderzocht in de positieve psychologie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2126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52" y="1040524"/>
            <a:ext cx="8415248" cy="300244"/>
          </a:xfrm>
        </p:spPr>
        <p:txBody>
          <a:bodyPr>
            <a:normAutofit fontScale="90000"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  <a:t>Effecten dankbaarheid </a:t>
            </a:r>
            <a:br>
              <a:rPr lang="nl-BE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nl-BE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19" y="1200853"/>
            <a:ext cx="8496496" cy="5376316"/>
          </a:xfrm>
        </p:spPr>
        <p:txBody>
          <a:bodyPr/>
          <a:lstStyle/>
          <a:p>
            <a:r>
              <a:rPr lang="nl-BE" sz="2800" dirty="0" smtClean="0"/>
              <a:t>Fysiek: meer genieten van eenvoudige dingen, betere slaapkwaliteit, materieel bezit delen.</a:t>
            </a:r>
          </a:p>
          <a:p>
            <a:endParaRPr lang="nl-BE" sz="2800" dirty="0" smtClean="0"/>
          </a:p>
          <a:p>
            <a:r>
              <a:rPr lang="nl-BE" sz="2800" dirty="0" smtClean="0"/>
              <a:t>Sociaal: betere relaties, meer wederkerigheid.</a:t>
            </a:r>
          </a:p>
          <a:p>
            <a:endParaRPr lang="nl-BE" sz="2800" dirty="0" smtClean="0"/>
          </a:p>
          <a:p>
            <a:r>
              <a:rPr lang="nl-BE" sz="2800" dirty="0" smtClean="0"/>
              <a:t>Psychisch: betere stemming, meer aandacht voor talenten, problemen worden uitdagingen.</a:t>
            </a:r>
          </a:p>
          <a:p>
            <a:endParaRPr lang="nl-BE" sz="2800" dirty="0" smtClean="0"/>
          </a:p>
          <a:p>
            <a:r>
              <a:rPr lang="nl-BE" sz="2800" dirty="0" smtClean="0"/>
              <a:t>Spiritueel: meer verantwoordelijkheid voor moreel hoogstaand gedrag, geeft meer zin.</a:t>
            </a:r>
          </a:p>
          <a:p>
            <a:endParaRPr lang="nl-BE" sz="2800" dirty="0" smtClean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5457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608" y="1052736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068960"/>
            <a:ext cx="6215032" cy="3168352"/>
          </a:xfrm>
        </p:spPr>
        <p:txBody>
          <a:bodyPr/>
          <a:lstStyle/>
          <a:p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2828104" y="3429000"/>
            <a:ext cx="581439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80"/>
              </a:spcBef>
              <a:buSzPct val="110000"/>
            </a:pP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Zegeningen tellen</a:t>
            </a:r>
          </a:p>
          <a:p>
            <a:pPr lvl="0">
              <a:spcBef>
                <a:spcPts val="580"/>
              </a:spcBef>
              <a:buSzPct val="110000"/>
            </a:pPr>
            <a:endParaRPr lang="nl-BE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580"/>
              </a:spcBef>
              <a:buSzPct val="110000"/>
            </a:pPr>
            <a:r>
              <a:rPr lang="nl-BE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nl-BE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nl-BE" sz="3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goede vermenigvuldigen.</a:t>
            </a:r>
            <a:endParaRPr lang="nl-BE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110224" cy="1800200"/>
          </a:xfrm>
        </p:spPr>
        <p:txBody>
          <a:bodyPr/>
          <a:lstStyle/>
          <a:p>
            <a:pPr lvl="0">
              <a:spcBef>
                <a:spcPts val="0"/>
              </a:spcBef>
              <a:buSzPct val="110000"/>
            </a:pPr>
            <a:r>
              <a:rPr lang="nl-BE" sz="3600" cap="all" dirty="0" smtClean="0"/>
              <a:t>Positieve </a:t>
            </a:r>
            <a:r>
              <a:rPr lang="nl-BE" sz="3600" cap="all" dirty="0"/>
              <a:t>psychologie</a:t>
            </a:r>
            <a:r>
              <a:rPr lang="nl-BE" sz="3600" cap="all" dirty="0" smtClean="0"/>
              <a:t/>
            </a:r>
            <a:br>
              <a:rPr lang="nl-BE" sz="3600" cap="all" dirty="0" smtClean="0"/>
            </a:br>
            <a:r>
              <a:rPr lang="nl-BE" sz="2400" dirty="0">
                <a:solidFill>
                  <a:srgbClr val="FFFFFF"/>
                </a:solidFill>
                <a:ea typeface="+mn-ea"/>
              </a:rPr>
              <a:t/>
            </a:r>
            <a:br>
              <a:rPr lang="nl-BE" sz="2400" dirty="0">
                <a:solidFill>
                  <a:srgbClr val="FFFFFF"/>
                </a:solidFill>
                <a:ea typeface="+mn-ea"/>
              </a:rPr>
            </a:br>
            <a:endParaRPr lang="nl-B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916832"/>
            <a:ext cx="5832648" cy="4176464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pPr lvl="0"/>
            <a:r>
              <a:rPr lang="nl-BE" sz="4000" dirty="0">
                <a:solidFill>
                  <a:srgbClr val="FFFFFF"/>
                </a:solidFill>
              </a:rPr>
              <a:t>Wetenschap betreffende  </a:t>
            </a:r>
          </a:p>
          <a:p>
            <a:pPr lvl="0"/>
            <a:r>
              <a:rPr lang="nl-BE" sz="4000" dirty="0">
                <a:solidFill>
                  <a:srgbClr val="FFFFFF"/>
                </a:solidFill>
              </a:rPr>
              <a:t>gelukkig, goed, zinvol leven</a:t>
            </a:r>
          </a:p>
          <a:p>
            <a:endParaRPr lang="nl-BE" dirty="0"/>
          </a:p>
          <a:p>
            <a:endParaRPr lang="nl-BE" dirty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8266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5" y="409054"/>
            <a:ext cx="8622480" cy="1080120"/>
          </a:xfrm>
        </p:spPr>
        <p:txBody>
          <a:bodyPr>
            <a:noAutofit/>
          </a:bodyPr>
          <a:lstStyle/>
          <a:p>
            <a:r>
              <a:rPr lang="nl-BE" b="1" dirty="0">
                <a:solidFill>
                  <a:schemeClr val="tx2"/>
                </a:solidFill>
              </a:rPr>
              <a:t>Aristoteles: Bestaansethiek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89" y="1556792"/>
            <a:ext cx="8784976" cy="5400600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/>
              <a:t>R</a:t>
            </a:r>
            <a:r>
              <a:rPr lang="nl-BE" sz="2800" dirty="0" smtClean="0"/>
              <a:t>eflectie op wat waardevol is in het leven</a:t>
            </a:r>
          </a:p>
          <a:p>
            <a:pPr marL="0" indent="0">
              <a:buNone/>
            </a:pPr>
            <a:r>
              <a:rPr lang="nl-BE" sz="2800" dirty="0"/>
              <a:t>A</a:t>
            </a:r>
            <a:r>
              <a:rPr lang="nl-BE" sz="2800" dirty="0" smtClean="0"/>
              <a:t>andacht voor zelfkennis.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smtClean="0"/>
              <a:t>Deugd is het midden tussen 2 uitersten.</a:t>
            </a:r>
          </a:p>
          <a:p>
            <a:r>
              <a:rPr lang="nl-BE" sz="2800" dirty="0" smtClean="0"/>
              <a:t>Vriendschap voor jezelf.</a:t>
            </a:r>
          </a:p>
          <a:p>
            <a:r>
              <a:rPr lang="nl-BE" sz="2800" dirty="0" smtClean="0"/>
              <a:t>Bloeiend leven: niet gericht op status en eer, </a:t>
            </a:r>
          </a:p>
          <a:p>
            <a:pPr marL="0" indent="0">
              <a:buNone/>
            </a:pPr>
            <a:r>
              <a:rPr lang="nl-BE" sz="2800" dirty="0"/>
              <a:t> </a:t>
            </a:r>
            <a:r>
              <a:rPr lang="nl-BE" sz="2800" dirty="0" smtClean="0"/>
              <a:t>   wel op </a:t>
            </a:r>
            <a:r>
              <a:rPr lang="nl-BE" sz="2800" i="1" dirty="0" smtClean="0"/>
              <a:t>bewust</a:t>
            </a:r>
            <a:r>
              <a:rPr lang="nl-BE" sz="2800" dirty="0" smtClean="0"/>
              <a:t> leven.</a:t>
            </a:r>
          </a:p>
          <a:p>
            <a:pPr marL="0" indent="0">
              <a:buNone/>
            </a:pPr>
            <a:endParaRPr lang="nl-BE" sz="3200" dirty="0" smtClean="0">
              <a:solidFill>
                <a:srgbClr val="FF0000"/>
              </a:solidFill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59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2425" y="980728"/>
            <a:ext cx="5607222" cy="819040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sz="3600" dirty="0">
                <a:ea typeface="+mn-ea"/>
              </a:rPr>
              <a:t>Sleutels tot geluk</a:t>
            </a:r>
            <a:r>
              <a:rPr lang="nl-BE" sz="3600" dirty="0" smtClean="0">
                <a:solidFill>
                  <a:srgbClr val="00407A"/>
                </a:solidFill>
                <a:ea typeface="+mn-ea"/>
              </a:rPr>
              <a:t>: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1915" y="2492896"/>
            <a:ext cx="6215032" cy="3168352"/>
          </a:xfrm>
        </p:spPr>
        <p:txBody>
          <a:bodyPr/>
          <a:lstStyle/>
          <a:p>
            <a:pPr lvl="0">
              <a:spcBef>
                <a:spcPts val="580"/>
              </a:spcBef>
            </a:pPr>
            <a:r>
              <a:rPr lang="nl-BE" i="1" dirty="0">
                <a:solidFill>
                  <a:srgbClr val="00407A"/>
                </a:solidFill>
              </a:rPr>
              <a:t/>
            </a:r>
            <a:br>
              <a:rPr lang="nl-BE" i="1" dirty="0">
                <a:solidFill>
                  <a:srgbClr val="00407A"/>
                </a:solidFill>
              </a:rPr>
            </a:br>
            <a:r>
              <a:rPr lang="nl-BE" sz="3200" i="1" dirty="0"/>
              <a:t>M</a:t>
            </a:r>
            <a:r>
              <a:rPr lang="nl-BE" sz="3200" i="1" dirty="0" smtClean="0"/>
              <a:t>idden </a:t>
            </a:r>
            <a:r>
              <a:rPr lang="nl-BE" sz="3200" i="1" dirty="0"/>
              <a:t>zoeken tussen </a:t>
            </a:r>
            <a:r>
              <a:rPr lang="nl-BE" sz="3200" i="1" dirty="0" smtClean="0"/>
              <a:t>uitersten</a:t>
            </a:r>
          </a:p>
          <a:p>
            <a:pPr lvl="0">
              <a:spcBef>
                <a:spcPts val="580"/>
              </a:spcBef>
            </a:pPr>
            <a:r>
              <a:rPr lang="nl-BE" sz="3200" i="1" dirty="0" smtClean="0"/>
              <a:t> </a:t>
            </a:r>
          </a:p>
          <a:p>
            <a:pPr lvl="0">
              <a:spcBef>
                <a:spcPts val="580"/>
              </a:spcBef>
            </a:pPr>
            <a:r>
              <a:rPr lang="nl-BE" sz="3200" i="1" dirty="0"/>
              <a:t>G</a:t>
            </a:r>
            <a:r>
              <a:rPr lang="nl-BE" sz="3200" i="1" dirty="0" smtClean="0"/>
              <a:t>oede </a:t>
            </a:r>
            <a:r>
              <a:rPr lang="nl-BE" sz="3200" i="1" dirty="0"/>
              <a:t>vriend zijn voor </a:t>
            </a:r>
            <a:r>
              <a:rPr lang="nl-BE" sz="3200" i="1" dirty="0" smtClean="0"/>
              <a:t>jezelf</a:t>
            </a:r>
          </a:p>
          <a:p>
            <a:pPr lvl="0">
              <a:spcBef>
                <a:spcPts val="580"/>
              </a:spcBef>
            </a:pPr>
            <a:endParaRPr lang="nl-BE" sz="3200" i="1" dirty="0"/>
          </a:p>
          <a:p>
            <a:pPr lvl="0">
              <a:spcBef>
                <a:spcPts val="580"/>
              </a:spcBef>
            </a:pPr>
            <a:r>
              <a:rPr lang="nl-BE" sz="3200" i="1" dirty="0" smtClean="0"/>
              <a:t>Leven </a:t>
            </a:r>
            <a:r>
              <a:rPr lang="nl-BE" sz="3200" i="1" dirty="0"/>
              <a:t>met aandacht.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45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-KU Leuven-Liggend-Achtergrond Wit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rporate-KU Leuven-Liggend-Achtergrond Wit en Watermerk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86BCE5"/>
      </a:accent3>
      <a:accent4>
        <a:srgbClr val="00407A"/>
      </a:accent4>
      <a:accent5>
        <a:srgbClr val="7F7F7F"/>
      </a:accent5>
      <a:accent6>
        <a:srgbClr val="595959"/>
      </a:accent6>
      <a:hlink>
        <a:srgbClr val="009999"/>
      </a:hlink>
      <a:folHlink>
        <a:srgbClr val="800080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corporate-KULeuven</Template>
  <TotalTime>5137</TotalTime>
  <Words>1092</Words>
  <Application>Microsoft Office PowerPoint</Application>
  <PresentationFormat>On-screen Show (4:3)</PresentationFormat>
  <Paragraphs>264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Courier New</vt:lpstr>
      <vt:lpstr>Corporate-KU Leuven-Liggend-Achtergrond Wit</vt:lpstr>
      <vt:lpstr>Corporate-KU Leuven-Liggend-Achtergrond Wit en Watermerk</vt:lpstr>
      <vt:lpstr>Sleutels tot geluk </vt:lpstr>
      <vt:lpstr>“Geluk” ?</vt:lpstr>
      <vt:lpstr>Ervaringsgerichte oefening: dankbaarheid  </vt:lpstr>
      <vt:lpstr>Dankbaarheid</vt:lpstr>
      <vt:lpstr> Effecten dankbaarheid  </vt:lpstr>
      <vt:lpstr>Sleutels tot geluk:</vt:lpstr>
      <vt:lpstr>Positieve psychologie  </vt:lpstr>
      <vt:lpstr>Aristoteles: Bestaansethiek </vt:lpstr>
      <vt:lpstr>Sleutels tot geluk:</vt:lpstr>
      <vt:lpstr>Maslow (1951): Behoeftenpyramide</vt:lpstr>
      <vt:lpstr>Sleutels tot geluk:</vt:lpstr>
      <vt:lpstr> Viktor Frankl (1946, 1978) “Levenszin”</vt:lpstr>
      <vt:lpstr>Sleutels tot geluk:</vt:lpstr>
      <vt:lpstr>Seligman (2002) “Authentic happiness”</vt:lpstr>
      <vt:lpstr>Sleutels tot geluk:</vt:lpstr>
      <vt:lpstr>Welzijnsmetingen</vt:lpstr>
      <vt:lpstr>Celbiologisch onderzoek</vt:lpstr>
      <vt:lpstr>Sleutels tot geluk:</vt:lpstr>
      <vt:lpstr>Biologisch beloningssysteem !  </vt:lpstr>
      <vt:lpstr>Existentiële benadering  </vt:lpstr>
      <vt:lpstr>Menselijk bestaan: meerdere dimensies</vt:lpstr>
      <vt:lpstr>“Existentieel welzijn”</vt:lpstr>
      <vt:lpstr>Fysieke bestaan Waarden</vt:lpstr>
      <vt:lpstr>Fysieke bestaansdimensie  </vt:lpstr>
      <vt:lpstr>Sleutels tot geluk:</vt:lpstr>
      <vt:lpstr>Sociale bestaan Waarden</vt:lpstr>
      <vt:lpstr>Sociale bestaansdimensie </vt:lpstr>
      <vt:lpstr>Sleutels tot geluk:</vt:lpstr>
      <vt:lpstr>Psychische bestaan Waarden</vt:lpstr>
      <vt:lpstr>Psychische bestaansdimensie</vt:lpstr>
      <vt:lpstr>Sleutels tot geluk</vt:lpstr>
      <vt:lpstr>Spirituele bestaan Waarden</vt:lpstr>
      <vt:lpstr>Spirituele bestaansdimensie</vt:lpstr>
      <vt:lpstr>   Liefde = verbinding in alle bestaansdimensies </vt:lpstr>
      <vt:lpstr>“Pure” kwaliteiten impliceren altijd ‘meer’ dan je ‘beperkte ik’ en omvatten alle dimensies  </vt:lpstr>
      <vt:lpstr>Sleutels tot geluk:</vt:lpstr>
      <vt:lpstr>Meer weten? Verder verdiepen?</vt:lpstr>
    </vt:vector>
  </TitlesOfParts>
  <Company>KULeuven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ICTS | Communicatie, Servicepunt en Opleiding</dc:creator>
  <dc:description>Huisstijl KU Leuven - versie 24 juli 2012</dc:description>
  <cp:lastModifiedBy>Mia Leijssen</cp:lastModifiedBy>
  <cp:revision>151</cp:revision>
  <cp:lastPrinted>2015-04-01T10:37:10Z</cp:lastPrinted>
  <dcterms:created xsi:type="dcterms:W3CDTF">2012-07-10T07:57:57Z</dcterms:created>
  <dcterms:modified xsi:type="dcterms:W3CDTF">2018-11-25T15:19:20Z</dcterms:modified>
</cp:coreProperties>
</file>